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78" r:id="rId5"/>
    <p:sldId id="279" r:id="rId6"/>
    <p:sldId id="272" r:id="rId7"/>
    <p:sldId id="269" r:id="rId8"/>
    <p:sldId id="273" r:id="rId9"/>
    <p:sldId id="260" r:id="rId10"/>
    <p:sldId id="265" r:id="rId11"/>
    <p:sldId id="261" r:id="rId12"/>
    <p:sldId id="262" r:id="rId13"/>
    <p:sldId id="263" r:id="rId14"/>
    <p:sldId id="280" r:id="rId15"/>
    <p:sldId id="282" r:id="rId16"/>
    <p:sldId id="266" r:id="rId17"/>
    <p:sldId id="267" r:id="rId18"/>
    <p:sldId id="268" r:id="rId19"/>
    <p:sldId id="270" r:id="rId20"/>
    <p:sldId id="281" r:id="rId21"/>
    <p:sldId id="271" r:id="rId22"/>
    <p:sldId id="27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4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17-02-07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17-02-07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17-02-07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17-02-07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17-02-07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3" Type="http://schemas.openxmlformats.org/officeDocument/2006/relationships/package" Target="../embeddings/Microsoft_Word_Document5.docx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package" Target="../embeddings/Microsoft_Word_Document6.docx"/><Relationship Id="rId1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5.emf"/><Relationship Id="rId9" Type="http://schemas.openxmlformats.org/officeDocument/2006/relationships/oleObject" Target="../embeddings/oleObject5.bin"/><Relationship Id="rId10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First Reader: Katryna Fast</a:t>
            </a:r>
          </a:p>
          <a:p>
            <a:r>
              <a:rPr lang="en-US" dirty="0" smtClean="0"/>
              <a:t>Second Reader: Jordan </a:t>
            </a:r>
            <a:r>
              <a:rPr lang="en-US" dirty="0" err="1" smtClean="0"/>
              <a:t>Lasuik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 smtClean="0"/>
              <a:t>Malmquist</a:t>
            </a:r>
            <a:r>
              <a:rPr lang="en-US" sz="3600" dirty="0" smtClean="0"/>
              <a:t> Bias and Photometry of Spirals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81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Photometry of spiral galaxies (cont.)</a:t>
            </a:r>
            <a:endParaRPr lang="en-US" dirty="0"/>
          </a:p>
        </p:txBody>
      </p:sp>
      <p:pic>
        <p:nvPicPr>
          <p:cNvPr id="5" name="Content Placeholder 4" descr="Screen Shot 2017-01-29 at 7.27.4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1601"/>
          <a:stretch/>
        </p:blipFill>
        <p:spPr>
          <a:xfrm>
            <a:off x="3809999" y="3095625"/>
            <a:ext cx="5334001" cy="284884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719070"/>
            <a:ext cx="8260672" cy="44070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infrared, the spiral arms appear smooth, while in UV they are more fragmented and detailed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ultraviolet</a:t>
            </a: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 </a:t>
            </a: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exemplified</a:t>
            </a: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Sparke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Gallagher</a:t>
            </a:r>
          </a:p>
          <a:p>
            <a:pPr marL="411480" lvl="1" indent="0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5.10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9867" y="5944470"/>
            <a:ext cx="362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taken from </a:t>
            </a:r>
            <a:r>
              <a:rPr lang="en-US" sz="1400" dirty="0" err="1" smtClean="0"/>
              <a:t>Sparke</a:t>
            </a:r>
            <a:r>
              <a:rPr lang="en-US" sz="1400" dirty="0" smtClean="0"/>
              <a:t> &amp; Gallagher </a:t>
            </a:r>
          </a:p>
          <a:p>
            <a:r>
              <a:rPr lang="en-US" sz="1400" dirty="0" smtClean="0"/>
              <a:t>“Galaxies in the Universe”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</a:t>
            </a:r>
            <a:r>
              <a:rPr lang="en-US" sz="1400" smtClean="0"/>
              <a:t>ed. p</a:t>
            </a:r>
            <a:r>
              <a:rPr lang="en-US" sz="1400" dirty="0" smtClean="0"/>
              <a:t>. 205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8533" y="6479402"/>
            <a:ext cx="6288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93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Photometry of Spiral Galaxies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95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If galaxies were only comprised of stars, the angle from which they were observed would not matter as stars emit </a:t>
            </a:r>
            <a:r>
              <a:rPr lang="en-US" dirty="0" err="1" smtClean="0"/>
              <a:t>isotropically</a:t>
            </a:r>
            <a:endParaRPr lang="en-US" dirty="0" smtClean="0"/>
          </a:p>
          <a:p>
            <a:r>
              <a:rPr lang="en-US" dirty="0" smtClean="0"/>
              <a:t>However, dust within galaxies absorbs and re-emits photons, thus making the angle they are viewed on significant. </a:t>
            </a:r>
          </a:p>
          <a:p>
            <a:r>
              <a:rPr lang="en-US" dirty="0" smtClean="0"/>
              <a:t>A galaxy seen face-on will be more luminous than if it were seen edge-on</a:t>
            </a:r>
          </a:p>
          <a:p>
            <a:r>
              <a:rPr lang="en-US" dirty="0" smtClean="0"/>
              <a:t>The total magnitude of a galaxy is often stated as an face-on correction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33" y="6479402"/>
            <a:ext cx="6288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000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Brightness of Spiral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Surface brightness can be approximated over features, such as spiral arms, for example, of a disk galaxy.</a:t>
            </a:r>
          </a:p>
          <a:p>
            <a:r>
              <a:rPr lang="en-US" dirty="0" smtClean="0"/>
              <a:t>When this is done, the surface brightness is calculated as:</a:t>
            </a:r>
          </a:p>
          <a:p>
            <a:endParaRPr lang="en-US" dirty="0"/>
          </a:p>
          <a:p>
            <a:r>
              <a:rPr lang="en-US" dirty="0" smtClean="0"/>
              <a:t>The exponential part of the above equation tends to end abruptly at a certain value R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Beyond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, I(R) sharply decreases, but this is not the edge of the galaxy, as stars and HI gas are still found beyond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max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86889"/>
              </p:ext>
            </p:extLst>
          </p:nvPr>
        </p:nvGraphicFramePr>
        <p:xfrm>
          <a:off x="1143000" y="3429000"/>
          <a:ext cx="685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4" imgW="6858000" imgH="558800" progId="Word.Document.12">
                  <p:embed/>
                </p:oleObj>
              </mc:Choice>
              <mc:Fallback>
                <p:oleObj name="Document" r:id="rId4" imgW="6858000" imgH="55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9000"/>
                        <a:ext cx="6858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533" y="6479402"/>
            <a:ext cx="6288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411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Brightness of Edge-on Spirals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edge-on galaxy, I(R) becomes approximately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bove and below the dust lane</a:t>
            </a:r>
          </a:p>
          <a:p>
            <a:r>
              <a:rPr lang="en-US" dirty="0" smtClean="0"/>
              <a:t>Where R is measured along the major axis and z is the distance from the </a:t>
            </a:r>
            <a:r>
              <a:rPr lang="en-US" dirty="0" err="1" smtClean="0"/>
              <a:t>midplane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38698"/>
              </p:ext>
            </p:extLst>
          </p:nvPr>
        </p:nvGraphicFramePr>
        <p:xfrm>
          <a:off x="1143000" y="2495550"/>
          <a:ext cx="6858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4" imgW="6858000" imgH="622300" progId="Word.Document.12">
                  <p:embed/>
                </p:oleObj>
              </mc:Choice>
              <mc:Fallback>
                <p:oleObj name="Document" r:id="rId4" imgW="68580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495550"/>
                        <a:ext cx="6858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533" y="6479402"/>
            <a:ext cx="6288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752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1 at 12.2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74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443" y="1998132"/>
            <a:ext cx="143655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retrieved from </a:t>
            </a:r>
            <a:r>
              <a:rPr lang="en-US" dirty="0" err="1" smtClean="0"/>
              <a:t>Sparke</a:t>
            </a:r>
            <a:r>
              <a:rPr lang="en-US" dirty="0" smtClean="0"/>
              <a:t> &amp; Gallagher “Galaxies in the Universe” 2</a:t>
            </a:r>
            <a:r>
              <a:rPr lang="en-US" baseline="30000" dirty="0" smtClean="0"/>
              <a:t>nd</a:t>
            </a:r>
            <a:r>
              <a:rPr lang="en-US" dirty="0" smtClean="0"/>
              <a:t> ed. p.224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4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7 at 12.43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r="5922"/>
          <a:stretch/>
        </p:blipFill>
        <p:spPr>
          <a:xfrm>
            <a:off x="0" y="0"/>
            <a:ext cx="91440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6213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retrieved from </a:t>
            </a:r>
            <a:r>
              <a:rPr lang="en-US" sz="1200" dirty="0" err="1"/>
              <a:t>Sparke</a:t>
            </a:r>
            <a:r>
              <a:rPr lang="en-US" sz="1200" dirty="0"/>
              <a:t> &amp; Gallagher “Galaxies in the Universe” 2</a:t>
            </a:r>
            <a:r>
              <a:rPr lang="en-US" sz="1200" baseline="30000" dirty="0"/>
              <a:t>nd</a:t>
            </a:r>
            <a:r>
              <a:rPr lang="en-US" sz="1200" dirty="0"/>
              <a:t> ed. </a:t>
            </a:r>
            <a:r>
              <a:rPr lang="en-US" sz="1200" dirty="0" smtClean="0"/>
              <a:t>p.198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686300"/>
            <a:ext cx="609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I band surface brightness plot of galaxy  7331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Bulges In Spiral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bulges for disk galaxies are greatly varied. </a:t>
            </a:r>
            <a:endParaRPr lang="en-US" dirty="0"/>
          </a:p>
          <a:p>
            <a:r>
              <a:rPr lang="en-US" dirty="0" smtClean="0"/>
              <a:t>They range from “</a:t>
            </a:r>
            <a:r>
              <a:rPr lang="en-US" dirty="0" err="1" smtClean="0"/>
              <a:t>superthin</a:t>
            </a:r>
            <a:r>
              <a:rPr lang="en-US" dirty="0" smtClean="0"/>
              <a:t>” to “thick and fluffy”</a:t>
            </a:r>
          </a:p>
          <a:p>
            <a:endParaRPr lang="en-US" dirty="0"/>
          </a:p>
        </p:txBody>
      </p:sp>
      <p:pic>
        <p:nvPicPr>
          <p:cNvPr id="4" name="Picture 3" descr="Screen Shot 2017-01-29 at 7.3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2712053"/>
            <a:ext cx="4978400" cy="3812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4375" y="3877733"/>
            <a:ext cx="2079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taken from </a:t>
            </a:r>
            <a:r>
              <a:rPr lang="en-US" sz="1400" dirty="0" err="1" smtClean="0"/>
              <a:t>Sparke</a:t>
            </a:r>
            <a:r>
              <a:rPr lang="en-US" sz="1400" dirty="0" smtClean="0"/>
              <a:t> &amp; Gallagher “Galaxies in the Universe”2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  p. 202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8533" y="6479402"/>
            <a:ext cx="6288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0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Bulges in Spiral Galaxies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</a:t>
            </a:r>
            <a:r>
              <a:rPr lang="en-US" dirty="0" smtClean="0"/>
              <a:t> and irregular galaxies tend to contain the thick, fluffy bulges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Sc</a:t>
            </a:r>
            <a:r>
              <a:rPr lang="en-US" dirty="0" smtClean="0"/>
              <a:t> and </a:t>
            </a:r>
            <a:r>
              <a:rPr lang="en-US" dirty="0" err="1" smtClean="0"/>
              <a:t>Sd</a:t>
            </a:r>
            <a:r>
              <a:rPr lang="en-US" dirty="0" smtClean="0"/>
              <a:t> galaxies are observed to have </a:t>
            </a:r>
            <a:r>
              <a:rPr lang="en-US" dirty="0" err="1" smtClean="0"/>
              <a:t>superthin</a:t>
            </a:r>
            <a:r>
              <a:rPr lang="en-US" dirty="0" smtClean="0"/>
              <a:t> bulges. </a:t>
            </a:r>
          </a:p>
          <a:p>
            <a:r>
              <a:rPr lang="en-US" dirty="0" smtClean="0"/>
              <a:t>The fraction of the total luminosity from the bulge can be calculated by: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referred to as the bulge fraction.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01001"/>
              </p:ext>
            </p:extLst>
          </p:nvPr>
        </p:nvGraphicFramePr>
        <p:xfrm>
          <a:off x="1143000" y="4346575"/>
          <a:ext cx="6858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4" imgW="6858000" imgH="800100" progId="Word.Document.12">
                  <p:embed/>
                </p:oleObj>
              </mc:Choice>
              <mc:Fallback>
                <p:oleObj name="Document" r:id="rId4" imgW="6858000" imgH="80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4346575"/>
                        <a:ext cx="6858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68" y="635832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&amp; Merrifield “Galactic Astronomy” 1998;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979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Bulges in Spiral Galaxies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B/T is related to the disk-to-bulge ratio D/B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B/T is confined to the integral (0,1)</a:t>
            </a:r>
          </a:p>
          <a:p>
            <a:r>
              <a:rPr lang="en-US" dirty="0" smtClean="0"/>
              <a:t>B/T is closely correlated with the Hubble type.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69209"/>
              </p:ext>
            </p:extLst>
          </p:nvPr>
        </p:nvGraphicFramePr>
        <p:xfrm>
          <a:off x="1143000" y="2387600"/>
          <a:ext cx="6858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4" imgW="6858000" imgH="584200" progId="Word.Document.12">
                  <p:embed/>
                </p:oleObj>
              </mc:Choice>
              <mc:Fallback>
                <p:oleObj name="Document" r:id="rId4" imgW="68580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387600"/>
                        <a:ext cx="6858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67" y="6409124"/>
            <a:ext cx="556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and Merrifield “Galactic Astronomy” 1998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348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Grand-design</a:t>
            </a:r>
          </a:p>
          <a:p>
            <a:pPr lvl="1"/>
            <a:r>
              <a:rPr lang="en-US" dirty="0" smtClean="0"/>
              <a:t>Two grand spiral arms </a:t>
            </a:r>
          </a:p>
          <a:p>
            <a:pPr lvl="1"/>
            <a:r>
              <a:rPr lang="en-US" dirty="0" smtClean="0"/>
              <a:t>~10% of spirals</a:t>
            </a:r>
          </a:p>
          <a:p>
            <a:pPr lvl="1"/>
            <a:r>
              <a:rPr lang="en-US" dirty="0" smtClean="0"/>
              <a:t>Caused by rotating bar or tidal interactions with other galaxies</a:t>
            </a:r>
          </a:p>
          <a:p>
            <a:r>
              <a:rPr lang="en-US" dirty="0" smtClean="0"/>
              <a:t>“Ratty” or “Flocculent”</a:t>
            </a:r>
          </a:p>
          <a:p>
            <a:pPr lvl="1"/>
            <a:r>
              <a:rPr lang="en-US" dirty="0" smtClean="0"/>
              <a:t>Loosely clumped texture</a:t>
            </a:r>
          </a:p>
          <a:p>
            <a:pPr lvl="1"/>
            <a:r>
              <a:rPr lang="en-US" dirty="0" smtClean="0"/>
              <a:t>More common than grand-design spirals </a:t>
            </a:r>
          </a:p>
          <a:p>
            <a:pPr lvl="1"/>
            <a:r>
              <a:rPr lang="en-US" dirty="0" smtClean="0"/>
              <a:t>“less photogenic” </a:t>
            </a:r>
          </a:p>
          <a:p>
            <a:pPr lvl="1"/>
            <a:r>
              <a:rPr lang="en-US" dirty="0" smtClean="0"/>
              <a:t>Caused by ephemeral gravitational instabilities in the disk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67" y="6409124"/>
            <a:ext cx="556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and Merrifield “Galactic Astronomy” 1998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67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Malmquist</a:t>
            </a:r>
            <a:r>
              <a:rPr lang="en-US" dirty="0" smtClean="0"/>
              <a:t>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18025"/>
          </a:xfrm>
        </p:spPr>
        <p:txBody>
          <a:bodyPr>
            <a:normAutofit/>
          </a:bodyPr>
          <a:lstStyle/>
          <a:p>
            <a:r>
              <a:rPr lang="en-US" dirty="0" smtClean="0"/>
              <a:t>The method for determining the luminosity function is counting the number of objects that have a range of apparent magnitudes (m + </a:t>
            </a:r>
            <a:r>
              <a:rPr lang="en-US" dirty="0" err="1" smtClean="0"/>
              <a:t>dm</a:t>
            </a:r>
            <a:r>
              <a:rPr lang="en-US" dirty="0" smtClean="0"/>
              <a:t>, m) that lie within a certain region of the sky.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function does not allow one to determine A(m) to arbitrarily faint magnitudes</a:t>
            </a:r>
          </a:p>
          <a:p>
            <a:r>
              <a:rPr lang="en-US" dirty="0" smtClean="0"/>
              <a:t>Thus there is a limiting magnitude m</a:t>
            </a:r>
            <a:r>
              <a:rPr lang="en-US" baseline="-25000" dirty="0" smtClean="0"/>
              <a:t>1</a:t>
            </a:r>
            <a:r>
              <a:rPr lang="en-US" dirty="0" smtClean="0"/>
              <a:t> so A(m) is only defined by:</a:t>
            </a:r>
          </a:p>
          <a:p>
            <a:r>
              <a:rPr lang="en-US" dirty="0" smtClean="0"/>
              <a:t>A(m) = A(m &lt;m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6062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0021"/>
              </p:ext>
            </p:extLst>
          </p:nvPr>
        </p:nvGraphicFramePr>
        <p:xfrm>
          <a:off x="1143000" y="3540125"/>
          <a:ext cx="6858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6" imgW="6858000" imgH="457200" progId="Word.Document.12">
                  <p:embed/>
                </p:oleObj>
              </mc:Choice>
              <mc:Fallback>
                <p:oleObj name="Document" r:id="rId6" imgW="68580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3540125"/>
                        <a:ext cx="685800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9450" y="3540125"/>
            <a:ext cx="844550" cy="6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3.22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467" y="6409124"/>
            <a:ext cx="556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and Merrifield “Galactic Astronomy” 1998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867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 design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2300" cy="3559691"/>
          </a:xfrm>
          <a:prstGeom prst="rect">
            <a:avLst/>
          </a:prstGeom>
        </p:spPr>
      </p:pic>
      <p:pic>
        <p:nvPicPr>
          <p:cNvPr id="3" name="Picture 2" descr="flocculent gala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691"/>
            <a:ext cx="4432300" cy="3301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2800" y="1168401"/>
            <a:ext cx="411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design spiral example</a:t>
            </a:r>
          </a:p>
          <a:p>
            <a:r>
              <a:rPr lang="en-US" dirty="0" smtClean="0"/>
              <a:t>NGC 6814</a:t>
            </a:r>
          </a:p>
          <a:p>
            <a:endParaRPr lang="en-US" dirty="0"/>
          </a:p>
          <a:p>
            <a:r>
              <a:rPr lang="en-US" sz="1400" dirty="0" smtClean="0"/>
              <a:t>Image retrieved from </a:t>
            </a:r>
            <a:r>
              <a:rPr lang="en-US" sz="1400" dirty="0"/>
              <a:t>APOD Feb </a:t>
            </a:r>
            <a:r>
              <a:rPr lang="en-US" sz="1400" dirty="0" smtClean="0"/>
              <a:t>1 2017: </a:t>
            </a:r>
          </a:p>
          <a:p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apod.nasa.gov</a:t>
            </a:r>
            <a:r>
              <a:rPr lang="en-US" sz="1400" dirty="0"/>
              <a:t>/</a:t>
            </a:r>
            <a:r>
              <a:rPr lang="en-US" sz="1400" dirty="0" err="1"/>
              <a:t>apod</a:t>
            </a:r>
            <a:r>
              <a:rPr lang="en-US" sz="1400" dirty="0"/>
              <a:t>/ap160621.html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2800" y="4588934"/>
            <a:ext cx="411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Flocculent galaxy example</a:t>
            </a:r>
          </a:p>
          <a:p>
            <a:r>
              <a:rPr lang="en-US" dirty="0" smtClean="0"/>
              <a:t>NGC 4414</a:t>
            </a:r>
          </a:p>
          <a:p>
            <a:endParaRPr lang="en-US" dirty="0"/>
          </a:p>
          <a:p>
            <a:r>
              <a:rPr lang="en-US" sz="1400" dirty="0" smtClean="0"/>
              <a:t>Image retrieved from APOD Feb 1 2017: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apod.nasa.gov</a:t>
            </a:r>
            <a:r>
              <a:rPr lang="en-US" sz="1400" dirty="0"/>
              <a:t>/</a:t>
            </a:r>
            <a:r>
              <a:rPr lang="en-US" sz="1400" dirty="0" err="1"/>
              <a:t>apod</a:t>
            </a:r>
            <a:r>
              <a:rPr lang="en-US" sz="1400" dirty="0"/>
              <a:t>/ap161120.html</a:t>
            </a:r>
          </a:p>
        </p:txBody>
      </p:sp>
    </p:spTree>
    <p:extLst>
      <p:ext uri="{BB962C8B-B14F-4D97-AF65-F5344CB8AC3E}">
        <p14:creationId xmlns:p14="http://schemas.microsoft.com/office/powerpoint/2010/main" val="129197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Structure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Barred</a:t>
            </a:r>
          </a:p>
          <a:p>
            <a:pPr lvl="1"/>
            <a:r>
              <a:rPr lang="en-US" dirty="0"/>
              <a:t>The bars are elliptically </a:t>
            </a:r>
            <a:r>
              <a:rPr lang="en-US" dirty="0" smtClean="0"/>
              <a:t>shaped</a:t>
            </a:r>
          </a:p>
          <a:p>
            <a:pPr lvl="1"/>
            <a:r>
              <a:rPr lang="en-US" dirty="0" smtClean="0"/>
              <a:t>Often contain rings or lenses</a:t>
            </a:r>
            <a:endParaRPr lang="en-US" dirty="0"/>
          </a:p>
          <a:p>
            <a:pPr lvl="1"/>
            <a:r>
              <a:rPr lang="en-US" dirty="0"/>
              <a:t>Often lopsided – the bar and bulge not necessarily at the center of the galaxy’s light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67" y="6409124"/>
            <a:ext cx="556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and Merrifield “Galactic Astronomy” 1998</a:t>
            </a:r>
            <a:endParaRPr lang="en-US" sz="1200" dirty="0"/>
          </a:p>
        </p:txBody>
      </p:sp>
      <p:pic>
        <p:nvPicPr>
          <p:cNvPr id="5" name="Picture 4" descr="barred galax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4283"/>
            <a:ext cx="4826000" cy="2754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3200" y="3962400"/>
            <a:ext cx="3860800" cy="212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Barred spiral galaxy example</a:t>
            </a:r>
          </a:p>
          <a:p>
            <a:r>
              <a:rPr lang="en-US" dirty="0" smtClean="0"/>
              <a:t>NGC 1300</a:t>
            </a:r>
          </a:p>
          <a:p>
            <a:endParaRPr lang="en-US" dirty="0"/>
          </a:p>
          <a:p>
            <a:r>
              <a:rPr lang="en-US" sz="1400" dirty="0" smtClean="0"/>
              <a:t>Image retrieved from APOD Feb 1 2017: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apod.nasa.gov</a:t>
            </a:r>
            <a:r>
              <a:rPr lang="en-US" sz="1400" dirty="0"/>
              <a:t>/</a:t>
            </a:r>
            <a:r>
              <a:rPr lang="en-US" sz="1400" dirty="0" err="1"/>
              <a:t>apod</a:t>
            </a:r>
            <a:r>
              <a:rPr lang="en-US" sz="1400" dirty="0"/>
              <a:t>/ap160109.html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9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Sparke</a:t>
            </a:r>
            <a:r>
              <a:rPr lang="en-US" sz="1600" dirty="0" smtClean="0"/>
              <a:t>, L.S. &amp; Gallagher, J.S. (2007). </a:t>
            </a:r>
            <a:r>
              <a:rPr lang="en-US" sz="1600" i="1" dirty="0" smtClean="0"/>
              <a:t>Galaxies in the universe: an introduction (2</a:t>
            </a:r>
            <a:r>
              <a:rPr lang="en-US" sz="1600" i="1" baseline="30000" dirty="0" smtClean="0"/>
              <a:t>nd</a:t>
            </a:r>
            <a:r>
              <a:rPr lang="en-US" sz="1600" i="1" dirty="0" smtClean="0"/>
              <a:t> ed.)</a:t>
            </a:r>
            <a:r>
              <a:rPr lang="en-US" sz="1600" dirty="0" smtClean="0"/>
              <a:t>. New York, USA: Cambridge University Press. 27-41, 192, 198-206</a:t>
            </a:r>
          </a:p>
          <a:p>
            <a:r>
              <a:rPr lang="en-US" sz="1600" dirty="0" err="1" smtClean="0"/>
              <a:t>Binney</a:t>
            </a:r>
            <a:r>
              <a:rPr lang="en-US" sz="1600" dirty="0" smtClean="0"/>
              <a:t>, J. &amp; Merrifield, M. (1998). </a:t>
            </a:r>
            <a:r>
              <a:rPr lang="en-US" sz="1600" i="1" dirty="0" smtClean="0"/>
              <a:t>Galactic Astronomy. </a:t>
            </a:r>
            <a:r>
              <a:rPr lang="en-US" sz="1600" dirty="0" smtClean="0"/>
              <a:t>Princeton, NJ: Princeton University Press. 111-115, 149-157, 211-212, 214-222, 224-235. </a:t>
            </a:r>
          </a:p>
          <a:p>
            <a:r>
              <a:rPr lang="en-US" sz="1600" dirty="0" smtClean="0"/>
              <a:t>NASA &amp; ESA (October 1999). </a:t>
            </a:r>
            <a:r>
              <a:rPr lang="en-US" sz="1600" i="1" dirty="0" smtClean="0"/>
              <a:t>The </a:t>
            </a:r>
            <a:r>
              <a:rPr lang="en-US" sz="1600" i="1" dirty="0" err="1" smtClean="0"/>
              <a:t>hubble</a:t>
            </a:r>
            <a:r>
              <a:rPr lang="en-US" sz="1600" i="1" dirty="0" smtClean="0"/>
              <a:t> tuning fork – classifications of galaxies.</a:t>
            </a:r>
            <a:r>
              <a:rPr lang="en-US" sz="1600" dirty="0"/>
              <a:t> </a:t>
            </a:r>
            <a:r>
              <a:rPr lang="en-US" sz="1600" dirty="0" smtClean="0"/>
              <a:t>Retrieved from </a:t>
            </a:r>
            <a:r>
              <a:rPr lang="en-US" sz="1600" dirty="0"/>
              <a:t>https://</a:t>
            </a:r>
            <a:r>
              <a:rPr lang="en-US" sz="1600" dirty="0" err="1"/>
              <a:t>www.spacetelescope.org</a:t>
            </a:r>
            <a:r>
              <a:rPr lang="en-US" sz="1600" dirty="0"/>
              <a:t>/images/heic9902o/</a:t>
            </a:r>
          </a:p>
          <a:p>
            <a:r>
              <a:rPr lang="en-US" sz="1600" i="1" dirty="0" smtClean="0"/>
              <a:t> </a:t>
            </a:r>
            <a:r>
              <a:rPr lang="en-US" sz="1600" dirty="0" err="1" smtClean="0"/>
              <a:t>Butkevich</a:t>
            </a:r>
            <a:r>
              <a:rPr lang="en-US" sz="1600" dirty="0" smtClean="0"/>
              <a:t>, A.G., </a:t>
            </a:r>
            <a:r>
              <a:rPr lang="en-US" sz="1600" dirty="0" err="1" smtClean="0"/>
              <a:t>Berdyugin</a:t>
            </a:r>
            <a:r>
              <a:rPr lang="en-US" sz="1600" dirty="0" smtClean="0"/>
              <a:t>, A.V., </a:t>
            </a:r>
            <a:r>
              <a:rPr lang="en-US" sz="1600" dirty="0" err="1" smtClean="0"/>
              <a:t>Teerikorpi</a:t>
            </a:r>
            <a:r>
              <a:rPr lang="en-US" sz="1600" dirty="0" smtClean="0"/>
              <a:t>, P. (2005).</a:t>
            </a:r>
            <a:r>
              <a:rPr lang="en-US" sz="1600" i="1" dirty="0"/>
              <a:t> </a:t>
            </a:r>
            <a:r>
              <a:rPr lang="en-US" sz="1600" i="1" dirty="0" smtClean="0"/>
              <a:t>Statistical biases in stellar astronomy: the </a:t>
            </a:r>
            <a:r>
              <a:rPr lang="en-US" sz="1600" i="1" dirty="0" err="1" smtClean="0"/>
              <a:t>Malmquist</a:t>
            </a:r>
            <a:r>
              <a:rPr lang="en-US" sz="1600" i="1" dirty="0" smtClean="0"/>
              <a:t> bias revisited</a:t>
            </a:r>
            <a:r>
              <a:rPr lang="en-US" sz="1600" dirty="0" smtClean="0"/>
              <a:t>. MNRA 362, p. 321-330</a:t>
            </a:r>
          </a:p>
          <a:p>
            <a:r>
              <a:rPr lang="en-US" sz="1600" i="1" dirty="0" smtClean="0"/>
              <a:t>NASA Astronomy Picture of the </a:t>
            </a:r>
            <a:r>
              <a:rPr lang="en-US" sz="1600" i="1" dirty="0"/>
              <a:t>Day January 9 2016 https://</a:t>
            </a:r>
            <a:r>
              <a:rPr lang="en-US" sz="1600" i="1" dirty="0" err="1"/>
              <a:t>apod.nasa.gov</a:t>
            </a:r>
            <a:r>
              <a:rPr lang="en-US" sz="1600" i="1" dirty="0"/>
              <a:t>/</a:t>
            </a:r>
            <a:r>
              <a:rPr lang="en-US" sz="1600" i="1" dirty="0" err="1"/>
              <a:t>apod</a:t>
            </a:r>
            <a:r>
              <a:rPr lang="en-US" sz="1600" i="1" dirty="0"/>
              <a:t>/ap160109.</a:t>
            </a:r>
            <a:r>
              <a:rPr lang="en-US" sz="1600" i="1" dirty="0" smtClean="0"/>
              <a:t>html</a:t>
            </a:r>
          </a:p>
          <a:p>
            <a:r>
              <a:rPr lang="en-US" sz="1600" i="1" dirty="0" smtClean="0"/>
              <a:t>NASA Astronomy Picture of the </a:t>
            </a:r>
            <a:r>
              <a:rPr lang="en-US" sz="1600" i="1" dirty="0"/>
              <a:t>Day November 20 2016 https://</a:t>
            </a:r>
            <a:r>
              <a:rPr lang="en-US" sz="1600" i="1" dirty="0" err="1"/>
              <a:t>apod.nasa.gov</a:t>
            </a:r>
            <a:r>
              <a:rPr lang="en-US" sz="1600" i="1" dirty="0"/>
              <a:t>/</a:t>
            </a:r>
            <a:r>
              <a:rPr lang="en-US" sz="1600" i="1" dirty="0" err="1"/>
              <a:t>apod</a:t>
            </a:r>
            <a:r>
              <a:rPr lang="en-US" sz="1600" i="1" dirty="0"/>
              <a:t>/ap161120.</a:t>
            </a:r>
            <a:r>
              <a:rPr lang="en-US" sz="1600" i="1" dirty="0" smtClean="0"/>
              <a:t>html</a:t>
            </a:r>
          </a:p>
          <a:p>
            <a:r>
              <a:rPr lang="en-US" sz="1600" i="1" dirty="0" smtClean="0"/>
              <a:t>NASA Astronomy Picture of the </a:t>
            </a:r>
            <a:r>
              <a:rPr lang="en-US" sz="1600" i="1" dirty="0"/>
              <a:t>Day June 21 2016 https://</a:t>
            </a:r>
            <a:r>
              <a:rPr lang="en-US" sz="1600" i="1" dirty="0" err="1"/>
              <a:t>apod.nasa.gov</a:t>
            </a:r>
            <a:r>
              <a:rPr lang="en-US" sz="1600" i="1" dirty="0"/>
              <a:t>/</a:t>
            </a:r>
            <a:r>
              <a:rPr lang="en-US" sz="1600" i="1" dirty="0" err="1"/>
              <a:t>apod</a:t>
            </a:r>
            <a:r>
              <a:rPr lang="en-US" sz="1600" i="1" dirty="0"/>
              <a:t>/ap160621.html</a:t>
            </a:r>
          </a:p>
        </p:txBody>
      </p:sp>
    </p:spTree>
    <p:extLst>
      <p:ext uri="{BB962C8B-B14F-4D97-AF65-F5344CB8AC3E}">
        <p14:creationId xmlns:p14="http://schemas.microsoft.com/office/powerpoint/2010/main" val="378551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Malmquist</a:t>
            </a:r>
            <a:r>
              <a:rPr lang="en-US" dirty="0" smtClean="0"/>
              <a:t> Bias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Malmquist</a:t>
            </a:r>
            <a:r>
              <a:rPr lang="en-US" dirty="0" smtClean="0"/>
              <a:t> bias can be observed through taking a magnitude limited sample of the sky. </a:t>
            </a:r>
          </a:p>
          <a:p>
            <a:r>
              <a:rPr lang="en-US" dirty="0" smtClean="0"/>
              <a:t>A magnitude limited sample contains only objects in a certain region of the sky with apparent magnitude greater than m</a:t>
            </a:r>
            <a:r>
              <a:rPr lang="en-US" baseline="-25000" dirty="0" smtClean="0"/>
              <a:t>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From this sample, it can be seen that the mean absolute magnitudes will be greater than the mean absolute magnitudes for the total population. </a:t>
            </a:r>
          </a:p>
          <a:p>
            <a:r>
              <a:rPr lang="en-US" dirty="0" smtClean="0"/>
              <a:t>This is directly caused by the volume with which we can see the most luminous objects compared to that with which we can see the faintest objects.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67" y="6409124"/>
            <a:ext cx="5566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and Merrifield “Galactic Astronomy” 1998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455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Malmquist</a:t>
            </a:r>
            <a:r>
              <a:rPr lang="en-US" dirty="0" smtClean="0"/>
              <a:t> bias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Malmquist</a:t>
            </a:r>
            <a:r>
              <a:rPr lang="en-US" dirty="0" smtClean="0"/>
              <a:t> bias is deducted based off the following assumptions: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 interstellar absorption</a:t>
            </a:r>
          </a:p>
          <a:p>
            <a:pPr lvl="1"/>
            <a:r>
              <a:rPr lang="en-US" dirty="0" smtClean="0"/>
              <a:t>Luminosity function independent of distance</a:t>
            </a:r>
          </a:p>
          <a:p>
            <a:pPr lvl="1"/>
            <a:r>
              <a:rPr lang="en-US" dirty="0" smtClean="0"/>
              <a:t>For a given area on the celestial sphere, the spatial density only depends on distance</a:t>
            </a:r>
          </a:p>
          <a:p>
            <a:pPr lvl="1"/>
            <a:r>
              <a:rPr lang="en-US" dirty="0" smtClean="0"/>
              <a:t>There is completeness to apparent magnitude limit</a:t>
            </a:r>
          </a:p>
          <a:p>
            <a:pPr lvl="1"/>
            <a:r>
              <a:rPr lang="en-US" dirty="0" smtClean="0"/>
              <a:t>Stars are of all of the same spectral type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66" y="6473166"/>
            <a:ext cx="7662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Butkevich</a:t>
            </a:r>
            <a:r>
              <a:rPr lang="en-US" sz="1200" dirty="0" smtClean="0"/>
              <a:t>, </a:t>
            </a:r>
            <a:r>
              <a:rPr lang="en-US" sz="1200" dirty="0" err="1" smtClean="0"/>
              <a:t>Berdyugin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Teerikorpi</a:t>
            </a:r>
            <a:r>
              <a:rPr lang="en-US" sz="1200" dirty="0" smtClean="0"/>
              <a:t>, “Statistical biases in stellar astronomy” 2005.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170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Malmquist</a:t>
            </a:r>
            <a:r>
              <a:rPr lang="en-US" dirty="0" smtClean="0"/>
              <a:t> Bias </a:t>
            </a:r>
            <a:r>
              <a:rPr lang="en-US" smtClean="0"/>
              <a:t>(Cont.)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five equations used to describe the </a:t>
            </a:r>
            <a:r>
              <a:rPr lang="en-US" dirty="0" err="1" smtClean="0"/>
              <a:t>Malmquist</a:t>
            </a:r>
            <a:r>
              <a:rPr lang="en-US" dirty="0" smtClean="0"/>
              <a:t> bias:</a:t>
            </a:r>
          </a:p>
          <a:p>
            <a:r>
              <a:rPr lang="en-US" dirty="0" smtClean="0"/>
              <a:t>1) Magnitude-limited bias</a:t>
            </a:r>
            <a:endParaRPr lang="el-GR" dirty="0"/>
          </a:p>
          <a:p>
            <a:endParaRPr lang="en-US" dirty="0" smtClean="0"/>
          </a:p>
          <a:p>
            <a:r>
              <a:rPr lang="en-US" dirty="0" smtClean="0"/>
              <a:t>2) Distance-limited bias</a:t>
            </a:r>
          </a:p>
          <a:p>
            <a:endParaRPr lang="en-US" dirty="0"/>
          </a:p>
          <a:p>
            <a:r>
              <a:rPr lang="en-US" dirty="0" smtClean="0"/>
              <a:t>3)Gaussian luminosity </a:t>
            </a:r>
          </a:p>
          <a:p>
            <a:endParaRPr lang="en-US" dirty="0"/>
          </a:p>
          <a:p>
            <a:r>
              <a:rPr lang="en-US" dirty="0" smtClean="0"/>
              <a:t>4) Integral bias</a:t>
            </a:r>
          </a:p>
          <a:p>
            <a:endParaRPr lang="en-US" dirty="0"/>
          </a:p>
          <a:p>
            <a:r>
              <a:rPr lang="en-US" dirty="0" smtClean="0"/>
              <a:t>5) Unification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436636"/>
              </p:ext>
            </p:extLst>
          </p:nvPr>
        </p:nvGraphicFramePr>
        <p:xfrm>
          <a:off x="3208867" y="2436283"/>
          <a:ext cx="685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Document" r:id="rId4" imgW="6858000" imgH="571500" progId="Word.Document.12">
                  <p:embed/>
                </p:oleObj>
              </mc:Choice>
              <mc:Fallback>
                <p:oleObj name="Document" r:id="rId4" imgW="68580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8867" y="2436283"/>
                        <a:ext cx="685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77682"/>
              </p:ext>
            </p:extLst>
          </p:nvPr>
        </p:nvGraphicFramePr>
        <p:xfrm>
          <a:off x="3208867" y="3208867"/>
          <a:ext cx="685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Document" r:id="rId7" imgW="6858000" imgH="533400" progId="Word.Document.12">
                  <p:embed/>
                </p:oleObj>
              </mc:Choice>
              <mc:Fallback>
                <p:oleObj name="Document" r:id="rId7" imgW="6858000" imgH="53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8867" y="3208867"/>
                        <a:ext cx="6858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701508"/>
              </p:ext>
            </p:extLst>
          </p:nvPr>
        </p:nvGraphicFramePr>
        <p:xfrm>
          <a:off x="3208867" y="4000499"/>
          <a:ext cx="6858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Document" r:id="rId10" imgW="6858000" imgH="723900" progId="Word.Document.12">
                  <p:embed/>
                </p:oleObj>
              </mc:Choice>
              <mc:Fallback>
                <p:oleObj name="Document" r:id="rId10" imgW="6858000" imgH="72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8867" y="4000499"/>
                        <a:ext cx="6858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424281"/>
              </p:ext>
            </p:extLst>
          </p:nvPr>
        </p:nvGraphicFramePr>
        <p:xfrm>
          <a:off x="3208867" y="4758265"/>
          <a:ext cx="685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Document" r:id="rId13" imgW="6858000" imgH="508000" progId="Word.Document.12">
                  <p:embed/>
                </p:oleObj>
              </mc:Choice>
              <mc:Fallback>
                <p:oleObj name="Document" r:id="rId13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08867" y="4758265"/>
                        <a:ext cx="685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26979"/>
              </p:ext>
            </p:extLst>
          </p:nvPr>
        </p:nvGraphicFramePr>
        <p:xfrm>
          <a:off x="3208338" y="5618163"/>
          <a:ext cx="6858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Document" r:id="rId16" imgW="6858000" imgH="546100" progId="Word.Document.12">
                  <p:embed/>
                </p:oleObj>
              </mc:Choice>
              <mc:Fallback>
                <p:oleObj name="Document" r:id="rId16" imgW="68580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08338" y="5618163"/>
                        <a:ext cx="6858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466" y="6473166"/>
            <a:ext cx="7289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Butkevich</a:t>
            </a:r>
            <a:r>
              <a:rPr lang="en-US" sz="1200" dirty="0" smtClean="0"/>
              <a:t>, </a:t>
            </a:r>
            <a:r>
              <a:rPr lang="en-US" sz="1200" dirty="0" err="1" smtClean="0"/>
              <a:t>Berdyugin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Teerikorpi</a:t>
            </a:r>
            <a:r>
              <a:rPr lang="en-US" sz="1200" dirty="0" smtClean="0"/>
              <a:t>, “Statistical biases in stellar astronomy”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301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Designations of Spiral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S0 and SB0</a:t>
            </a:r>
          </a:p>
          <a:p>
            <a:pPr lvl="1"/>
            <a:r>
              <a:rPr lang="en-US" dirty="0" smtClean="0"/>
              <a:t>Lenticular Galaxies</a:t>
            </a:r>
          </a:p>
          <a:p>
            <a:pPr lvl="1"/>
            <a:r>
              <a:rPr lang="en-US" dirty="0" smtClean="0"/>
              <a:t>Smooth central brightness condensation</a:t>
            </a:r>
          </a:p>
          <a:p>
            <a:pPr lvl="1"/>
            <a:r>
              <a:rPr lang="en-US" dirty="0" smtClean="0"/>
              <a:t>Transition between elliptical and spiral galaxies </a:t>
            </a:r>
          </a:p>
          <a:p>
            <a:r>
              <a:rPr lang="en-US" dirty="0" smtClean="0"/>
              <a:t>Sa and </a:t>
            </a:r>
            <a:r>
              <a:rPr lang="en-US" dirty="0" err="1" smtClean="0"/>
              <a:t>SBa</a:t>
            </a:r>
            <a:endParaRPr lang="en-US" dirty="0" smtClean="0"/>
          </a:p>
          <a:p>
            <a:pPr lvl="1"/>
            <a:r>
              <a:rPr lang="en-US" dirty="0" smtClean="0"/>
              <a:t>Early type spirals</a:t>
            </a:r>
          </a:p>
          <a:p>
            <a:pPr lvl="1"/>
            <a:r>
              <a:rPr lang="en-US" dirty="0" smtClean="0"/>
              <a:t>Conspicuous bulges and tightly wound smooth arms</a:t>
            </a:r>
          </a:p>
          <a:p>
            <a:r>
              <a:rPr lang="en-US" dirty="0" err="1" smtClean="0"/>
              <a:t>Sb</a:t>
            </a:r>
            <a:r>
              <a:rPr lang="en-US" dirty="0" smtClean="0"/>
              <a:t> and </a:t>
            </a:r>
            <a:r>
              <a:rPr lang="en-US" dirty="0" err="1" smtClean="0"/>
              <a:t>SBb</a:t>
            </a:r>
            <a:endParaRPr lang="en-US" dirty="0" smtClean="0"/>
          </a:p>
          <a:p>
            <a:pPr lvl="1"/>
            <a:r>
              <a:rPr lang="en-US" dirty="0" smtClean="0"/>
              <a:t>Small central brightness condensations</a:t>
            </a:r>
          </a:p>
          <a:p>
            <a:pPr lvl="1"/>
            <a:r>
              <a:rPr lang="en-US" dirty="0" smtClean="0"/>
              <a:t>Loosely wound, highly resolved arms</a:t>
            </a:r>
            <a:endParaRPr lang="en-US" dirty="0"/>
          </a:p>
          <a:p>
            <a:r>
              <a:rPr lang="en-US" dirty="0" err="1" smtClean="0"/>
              <a:t>Sc</a:t>
            </a:r>
            <a:r>
              <a:rPr lang="en-US" dirty="0" smtClean="0"/>
              <a:t> and </a:t>
            </a:r>
            <a:r>
              <a:rPr lang="en-US" dirty="0" err="1" smtClean="0"/>
              <a:t>SBc</a:t>
            </a:r>
            <a:endParaRPr lang="en-US" dirty="0" smtClean="0"/>
          </a:p>
          <a:p>
            <a:pPr lvl="1"/>
            <a:r>
              <a:rPr lang="en-US" dirty="0" smtClean="0"/>
              <a:t>Spiral arms become less resolved </a:t>
            </a:r>
          </a:p>
          <a:p>
            <a:pPr lvl="1"/>
            <a:r>
              <a:rPr lang="en-US" dirty="0" smtClean="0"/>
              <a:t>Less luminous on average than </a:t>
            </a:r>
            <a:r>
              <a:rPr lang="en-US" dirty="0" err="1" smtClean="0"/>
              <a:t>Sb</a:t>
            </a:r>
            <a:r>
              <a:rPr lang="en-US" dirty="0" smtClean="0"/>
              <a:t> and Sa galaxies.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468" y="635832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Binney</a:t>
            </a:r>
            <a:r>
              <a:rPr lang="en-US" sz="1200" dirty="0" smtClean="0"/>
              <a:t> &amp; Merrifield “Galactic Astronomy” 1998;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974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Hubble’s Tuning Fork Diagram </a:t>
            </a:r>
            <a:endParaRPr lang="en-US" dirty="0"/>
          </a:p>
        </p:txBody>
      </p:sp>
      <p:pic>
        <p:nvPicPr>
          <p:cNvPr id="4" name="Content Placeholder 3" descr="hubble classification sche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72" r="-2747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53925" y="6126163"/>
            <a:ext cx="48397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NASA &amp; ESA. Retrieved from </a:t>
            </a:r>
          </a:p>
          <a:p>
            <a:pPr algn="ctr"/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www.spacetelescope.org</a:t>
            </a:r>
            <a:r>
              <a:rPr lang="en-US" sz="1400" dirty="0"/>
              <a:t>/images/heic9902o/</a:t>
            </a:r>
          </a:p>
          <a:p>
            <a:pPr algn="ctr"/>
            <a:r>
              <a:rPr lang="en-US" sz="1400" dirty="0" smtClean="0"/>
              <a:t>Jan 30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951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Alternate Hubble Diagram</a:t>
            </a:r>
            <a:endParaRPr lang="en-US" dirty="0"/>
          </a:p>
        </p:txBody>
      </p:sp>
      <p:pic>
        <p:nvPicPr>
          <p:cNvPr id="4" name="Content Placeholder 3" descr="Screen Shot 2017-01-31 at 11.20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3" r="-5003"/>
          <a:stretch>
            <a:fillRect/>
          </a:stretch>
        </p:blipFill>
        <p:spPr>
          <a:xfrm>
            <a:off x="457200" y="1844824"/>
            <a:ext cx="8229600" cy="4373563"/>
          </a:xfrm>
        </p:spPr>
      </p:pic>
      <p:sp>
        <p:nvSpPr>
          <p:cNvPr id="5" name="TextBox 4"/>
          <p:cNvSpPr txBox="1"/>
          <p:nvPr/>
        </p:nvSpPr>
        <p:spPr>
          <a:xfrm>
            <a:off x="2607031" y="6126163"/>
            <a:ext cx="362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Retrieved from </a:t>
            </a:r>
            <a:r>
              <a:rPr lang="en-US" sz="1400" dirty="0" err="1" smtClean="0"/>
              <a:t>Sparke</a:t>
            </a:r>
            <a:r>
              <a:rPr lang="en-US" sz="1400" dirty="0" smtClean="0"/>
              <a:t> &amp; Gallagher</a:t>
            </a:r>
          </a:p>
          <a:p>
            <a:pPr algn="ctr"/>
            <a:r>
              <a:rPr lang="en-US" sz="1400" dirty="0" smtClean="0"/>
              <a:t> “Galaxies in the Universe”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ed.  p. 38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01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 of Spiral Galaxies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light emitted from galaxies lies in the infrared, which also tends to correspond with old, cold, red stars. </a:t>
            </a:r>
          </a:p>
          <a:p>
            <a:r>
              <a:rPr lang="en-US" dirty="0" smtClean="0"/>
              <a:t>Young, hot, blue stars tend to emit in UV</a:t>
            </a:r>
          </a:p>
          <a:p>
            <a:r>
              <a:rPr lang="en-US" dirty="0" smtClean="0"/>
              <a:t>These blue stars thus emit photons which are easily absorbed by the dust within galaxies. </a:t>
            </a:r>
          </a:p>
          <a:p>
            <a:r>
              <a:rPr lang="en-US" dirty="0" smtClean="0"/>
              <a:t>These photons are later re-emitted in the far-infrared. </a:t>
            </a:r>
          </a:p>
          <a:p>
            <a:r>
              <a:rPr lang="en-US" dirty="0" smtClean="0"/>
              <a:t>Optical data tends to show more dust than other ranges on the spectrum.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533" y="6479402"/>
            <a:ext cx="6288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Information taken from </a:t>
            </a:r>
            <a:r>
              <a:rPr lang="en-US" sz="1200" dirty="0" err="1" smtClean="0"/>
              <a:t>Sparke</a:t>
            </a:r>
            <a:r>
              <a:rPr lang="en-US" sz="1200" dirty="0" smtClean="0"/>
              <a:t> &amp; Gallagher “Galaxies in the Universe”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2007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488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2540</TotalTime>
  <Words>1559</Words>
  <Application>Microsoft Macintosh PowerPoint</Application>
  <PresentationFormat>On-screen Show (4:3)</PresentationFormat>
  <Paragraphs>162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Apothecary</vt:lpstr>
      <vt:lpstr>Equation</vt:lpstr>
      <vt:lpstr>Document</vt:lpstr>
      <vt:lpstr>Malmquist Bias and Photometry of Spirals</vt:lpstr>
      <vt:lpstr>Malmquist Bias</vt:lpstr>
      <vt:lpstr>Malmquist Bias (Cont.)</vt:lpstr>
      <vt:lpstr>Malmquist bias (Cont.)</vt:lpstr>
      <vt:lpstr>Malmquist Bias (Cont.)</vt:lpstr>
      <vt:lpstr>Designations of Spiral Galaxies</vt:lpstr>
      <vt:lpstr>Hubble’s Tuning Fork Diagram </vt:lpstr>
      <vt:lpstr>An Alternate Hubble Diagram</vt:lpstr>
      <vt:lpstr>Photometry of Spiral Galaxies</vt:lpstr>
      <vt:lpstr>Photometry of spiral galaxies (cont.)</vt:lpstr>
      <vt:lpstr>Photometry of Spiral Galaxies (cont.)</vt:lpstr>
      <vt:lpstr>Surface Brightness of Spiral Galaxies</vt:lpstr>
      <vt:lpstr>Surface Brightness of Edge-on Spirals</vt:lpstr>
      <vt:lpstr>PowerPoint Presentation</vt:lpstr>
      <vt:lpstr>PowerPoint Presentation</vt:lpstr>
      <vt:lpstr>Bulges In Spiral Galaxies</vt:lpstr>
      <vt:lpstr>Bulges in Spiral Galaxies (cont.)</vt:lpstr>
      <vt:lpstr>Bulges in Spiral Galaxies (cont.)</vt:lpstr>
      <vt:lpstr>Spiral Structure</vt:lpstr>
      <vt:lpstr>PowerPoint Presentation</vt:lpstr>
      <vt:lpstr>Spiral Structure (cont.)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Malmquist Bias and Photometry of Spirals</dc:title>
  <dc:creator>Noah</dc:creator>
  <cp:lastModifiedBy>Noah</cp:lastModifiedBy>
  <cp:revision>37</cp:revision>
  <dcterms:created xsi:type="dcterms:W3CDTF">2017-01-28T23:57:23Z</dcterms:created>
  <dcterms:modified xsi:type="dcterms:W3CDTF">2017-02-07T18:47:59Z</dcterms:modified>
</cp:coreProperties>
</file>