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67" r:id="rId3"/>
    <p:sldId id="257" r:id="rId4"/>
    <p:sldId id="258" r:id="rId5"/>
    <p:sldId id="259" r:id="rId6"/>
    <p:sldId id="260" r:id="rId7"/>
    <p:sldId id="261" r:id="rId8"/>
    <p:sldId id="262" r:id="rId9"/>
    <p:sldId id="263" r:id="rId10"/>
    <p:sldId id="264" r:id="rId11"/>
    <p:sldId id="284" r:id="rId12"/>
    <p:sldId id="283" r:id="rId13"/>
    <p:sldId id="265" r:id="rId14"/>
    <p:sldId id="266" r:id="rId15"/>
    <p:sldId id="268" r:id="rId16"/>
    <p:sldId id="269" r:id="rId17"/>
    <p:sldId id="270" r:id="rId18"/>
    <p:sldId id="271" r:id="rId19"/>
    <p:sldId id="272" r:id="rId20"/>
    <p:sldId id="273" r:id="rId21"/>
    <p:sldId id="274" r:id="rId22"/>
    <p:sldId id="275" r:id="rId23"/>
    <p:sldId id="276" r:id="rId24"/>
    <p:sldId id="285" r:id="rId25"/>
    <p:sldId id="277" r:id="rId26"/>
    <p:sldId id="278" r:id="rId27"/>
    <p:sldId id="279" r:id="rId28"/>
    <p:sldId id="280" r:id="rId29"/>
    <p:sldId id="281" r:id="rId30"/>
    <p:sldId id="286" r:id="rId31"/>
    <p:sldId id="287" r:id="rId32"/>
    <p:sldId id="288" r:id="rId33"/>
    <p:sldId id="282"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D111E-2425-4750-94FA-31063C69D3FF}" type="datetimeFigureOut">
              <a:rPr lang="en-CA" smtClean="0"/>
              <a:t>19/01/2017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BCEEF-0470-432B-893C-4F66F81180ED}" type="slidenum">
              <a:rPr lang="en-CA" smtClean="0"/>
              <a:t>‹#›</a:t>
            </a:fld>
            <a:endParaRPr lang="en-CA"/>
          </a:p>
        </p:txBody>
      </p:sp>
    </p:spTree>
    <p:extLst>
      <p:ext uri="{BB962C8B-B14F-4D97-AF65-F5344CB8AC3E}">
        <p14:creationId xmlns:p14="http://schemas.microsoft.com/office/powerpoint/2010/main" val="101754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CBBCEEF-0470-432B-893C-4F66F81180ED}" type="slidenum">
              <a:rPr lang="en-CA" smtClean="0"/>
              <a:t>3</a:t>
            </a:fld>
            <a:endParaRPr lang="en-CA"/>
          </a:p>
        </p:txBody>
      </p:sp>
    </p:spTree>
    <p:extLst>
      <p:ext uri="{BB962C8B-B14F-4D97-AF65-F5344CB8AC3E}">
        <p14:creationId xmlns:p14="http://schemas.microsoft.com/office/powerpoint/2010/main" val="1354838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4C0C381-F6AE-44F4-9BC8-2089C48C224F}" type="datetime1">
              <a:rPr lang="en-US" smtClean="0"/>
              <a:t>1/19/2017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9B2768-1AAD-40BF-BF32-3172FCA6F1FE}" type="datetime1">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B7C54B-F6FA-4EE7-BBB3-FE3CEB213B2C}"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B257AC-99E7-4831-B348-EA090CC5E42A}"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6B29B1-D689-43F4-BD4B-6A7411A5124A}"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E42E5E-3DDB-4DDB-83B5-FDE41B99EE15}"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445482-53D0-47E2-B91B-7546ABCD368F}"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F2BCF-4724-4E94-BE1F-1DD1128B5C66}"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A24F9-9B74-4F06-879B-DB02019C0895}"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EF3616-7CBE-4C10-839A-A01383DC39E6}"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345BAA-57E2-4B24-8684-934D3FAF7833}" type="datetime1">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E0BE3B-80C2-4F10-9137-E894742B939D}" type="datetime1">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BF5EBA-38F3-471F-B33F-1B312A06941F}" type="datetime1">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591AE-799C-4041-84CA-AB12C1C71DB0}" type="datetime1">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24977A9-A6EB-42A1-9727-BD1D0B5AEDCF}" type="datetime1">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C32B0-9A23-4A0E-BDA8-4B5469C1D5D9}" type="datetime1">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22625F-C48C-4D63-B919-FEC9BA26E37C}" type="datetime1">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EB26E0-F51E-4B18-B2C3-81ED0B740904}" type="datetime1">
              <a:rPr lang="en-US" smtClean="0"/>
              <a:t>1/19/2017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Stars &amp; astronomy review</a:t>
            </a:r>
          </a:p>
        </p:txBody>
      </p:sp>
      <p:sp>
        <p:nvSpPr>
          <p:cNvPr id="3" name="Subtitle 2"/>
          <p:cNvSpPr>
            <a:spLocks noGrp="1"/>
          </p:cNvSpPr>
          <p:nvPr>
            <p:ph type="subTitle" idx="1"/>
          </p:nvPr>
        </p:nvSpPr>
        <p:spPr/>
        <p:txBody>
          <a:bodyPr/>
          <a:lstStyle/>
          <a:p>
            <a:r>
              <a:rPr lang="en-US" dirty="0"/>
              <a:t>Keagan Blanchette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562550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lives of stars</a:t>
            </a:r>
          </a:p>
        </p:txBody>
      </p:sp>
      <p:sp>
        <p:nvSpPr>
          <p:cNvPr id="3" name="Content Placeholder 2"/>
          <p:cNvSpPr>
            <a:spLocks noGrp="1"/>
          </p:cNvSpPr>
          <p:nvPr>
            <p:ph idx="1"/>
          </p:nvPr>
        </p:nvSpPr>
        <p:spPr>
          <a:xfrm>
            <a:off x="685801" y="2142067"/>
            <a:ext cx="10131425" cy="4208399"/>
          </a:xfrm>
        </p:spPr>
        <p:txBody>
          <a:bodyPr>
            <a:normAutofit/>
          </a:bodyPr>
          <a:lstStyle/>
          <a:p>
            <a:r>
              <a:rPr lang="en-US" dirty="0"/>
              <a:t>Stars begin their lives as clouds of gas that become dense enough to start contracting under their own gravity.</a:t>
            </a:r>
          </a:p>
          <a:p>
            <a:r>
              <a:rPr lang="en-US" dirty="0"/>
              <a:t>Compression then heats the gas, increasing its pressure to support the weight of the exterior layers. But since the gas is now warm, it radiates away energy, reducing pressure, allowing the cloud to shrink further.</a:t>
            </a:r>
          </a:p>
          <a:p>
            <a:r>
              <a:rPr lang="en-US" dirty="0"/>
              <a:t>This is the </a:t>
            </a:r>
            <a:r>
              <a:rPr lang="en-US" dirty="0" err="1"/>
              <a:t>protostellar</a:t>
            </a:r>
            <a:r>
              <a:rPr lang="en-US" dirty="0"/>
              <a:t> stage, where the release of gravitational energy counterbalances that lost by radiation.</a:t>
            </a:r>
          </a:p>
          <a:p>
            <a:r>
              <a:rPr lang="en-US" dirty="0"/>
              <a:t>Temperature continues to rise throughout the </a:t>
            </a:r>
            <a:r>
              <a:rPr lang="en-US" dirty="0" err="1"/>
              <a:t>protostellar</a:t>
            </a:r>
            <a:r>
              <a:rPr lang="en-US" dirty="0"/>
              <a:t> stage until it reaches about 10</a:t>
            </a:r>
            <a:r>
              <a:rPr lang="en-US" baseline="30000" dirty="0"/>
              <a:t>7</a:t>
            </a:r>
            <a:r>
              <a:rPr lang="en-US" dirty="0"/>
              <a:t> K, when the star is hot enough to burn hydrogen into helium by thermonuclear fusion.</a:t>
            </a:r>
          </a:p>
          <a:p>
            <a:r>
              <a:rPr lang="en-US" dirty="0"/>
              <a:t>Nuclear reactions in the star’s core now supply enough energy to maintain the pressure at the center, and contraction stops.</a:t>
            </a:r>
          </a:p>
          <a:p>
            <a:r>
              <a:rPr lang="en-US" dirty="0"/>
              <a:t>The star is now stable and has begun its main-sequence life.</a:t>
            </a:r>
          </a:p>
        </p:txBody>
      </p:sp>
      <p:sp>
        <p:nvSpPr>
          <p:cNvPr id="4" name="Footer Placeholder 3"/>
          <p:cNvSpPr>
            <a:spLocks noGrp="1"/>
          </p:cNvSpPr>
          <p:nvPr>
            <p:ph type="ftr" sz="quarter" idx="11"/>
          </p:nvPr>
        </p:nvSpPr>
        <p:spPr>
          <a:xfrm>
            <a:off x="553995" y="6355700"/>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9, 10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06606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lives of stars</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8800" y="1337733"/>
            <a:ext cx="4542984" cy="5147326"/>
          </a:xfrm>
        </p:spPr>
      </p:pic>
      <p:sp>
        <p:nvSpPr>
          <p:cNvPr id="6" name="Footer Placeholder 5"/>
          <p:cNvSpPr>
            <a:spLocks noGrp="1"/>
          </p:cNvSpPr>
          <p:nvPr>
            <p:ph type="ftr" sz="quarter" idx="11"/>
          </p:nvPr>
        </p:nvSpPr>
        <p:spPr>
          <a:xfrm>
            <a:off x="140369" y="6503386"/>
            <a:ext cx="7827659" cy="377825"/>
          </a:xfrm>
        </p:spPr>
        <p:txBody>
          <a:bodyPr/>
          <a:lstStyle/>
          <a:p>
            <a:r>
              <a:rPr lang="en-US" dirty="0"/>
              <a:t>Fig. </a:t>
            </a:r>
            <a:r>
              <a:rPr lang="en-US" dirty="0" smtClean="0"/>
              <a:t>1.4. </a:t>
            </a:r>
            <a:r>
              <a:rPr lang="en-US" dirty="0"/>
              <a:t>L. S. </a:t>
            </a:r>
            <a:r>
              <a:rPr lang="en-US" dirty="0" err="1"/>
              <a:t>Sparke</a:t>
            </a:r>
            <a:r>
              <a:rPr lang="en-US" dirty="0"/>
              <a:t>, J. S. Gallagher (2008). </a:t>
            </a:r>
            <a:r>
              <a:rPr lang="en-US" i="1" dirty="0"/>
              <a:t>Galaxies in the Universe: An introduction</a:t>
            </a:r>
            <a:r>
              <a:rPr lang="en-US" dirty="0"/>
              <a:t> (2</a:t>
            </a:r>
            <a:r>
              <a:rPr lang="en-US" baseline="30000" dirty="0"/>
              <a:t>nd</a:t>
            </a:r>
            <a:r>
              <a:rPr lang="en-US" dirty="0"/>
              <a:t> Ed.). – </a:t>
            </a:r>
            <a:r>
              <a:rPr lang="en-US" dirty="0" smtClean="0"/>
              <a:t>Geneva Observatory tracks</a:t>
            </a:r>
            <a:endParaRPr lang="en-US" dirty="0"/>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42363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lives of stars</a:t>
            </a:r>
            <a:endParaRPr lang="en-CA" dirty="0"/>
          </a:p>
        </p:txBody>
      </p:sp>
      <p:sp>
        <p:nvSpPr>
          <p:cNvPr id="3" name="Content Placeholder 2"/>
          <p:cNvSpPr>
            <a:spLocks noGrp="1"/>
          </p:cNvSpPr>
          <p:nvPr>
            <p:ph idx="1"/>
          </p:nvPr>
        </p:nvSpPr>
        <p:spPr/>
        <p:txBody>
          <a:bodyPr/>
          <a:lstStyle/>
          <a:p>
            <a:r>
              <a:rPr lang="en-CA" dirty="0" smtClean="0"/>
              <a:t>A star can continue on the main sequence until thermonuclear burning has consumed hydrogen in is core.</a:t>
            </a:r>
          </a:p>
          <a:p>
            <a:r>
              <a:rPr lang="en-CA" dirty="0" smtClean="0"/>
              <a:t>Massive stars have much shorter lives, and smaller stars have longer lives.</a:t>
            </a:r>
          </a:p>
          <a:p>
            <a:r>
              <a:rPr lang="en-CA" dirty="0" smtClean="0"/>
              <a:t>No star with a mass of &lt; 0.8M</a:t>
            </a:r>
            <a:r>
              <a:rPr lang="en-CA" baseline="-25000" dirty="0" smtClean="0"/>
              <a:t>ʘ</a:t>
            </a:r>
            <a:r>
              <a:rPr lang="en-CA" dirty="0" smtClean="0"/>
              <a:t> has ever left the main sequence since the Big Bang ~14 </a:t>
            </a:r>
            <a:r>
              <a:rPr lang="en-CA" dirty="0" err="1" smtClean="0"/>
              <a:t>Gyr</a:t>
            </a:r>
            <a:r>
              <a:rPr lang="en-CA" dirty="0" smtClean="0"/>
              <a:t> in the past.</a:t>
            </a:r>
          </a:p>
          <a:p>
            <a:r>
              <a:rPr lang="en-CA" dirty="0" smtClean="0"/>
              <a:t>At the end of its main sequence life, the star leaves the hatched area in the </a:t>
            </a:r>
            <a:r>
              <a:rPr lang="en-CA" dirty="0" err="1" smtClean="0"/>
              <a:t>Hertzsprung</a:t>
            </a:r>
            <a:r>
              <a:rPr lang="en-CA" dirty="0" smtClean="0"/>
              <a:t>-Russell diagram. Its life beyond that point is complex and depends highly on the stars mass.</a:t>
            </a:r>
            <a:endParaRPr lang="en-CA" dirty="0"/>
          </a:p>
        </p:txBody>
      </p:sp>
      <p:sp>
        <p:nvSpPr>
          <p:cNvPr id="4" name="Footer Placeholder 3"/>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11, 12, 13</a:t>
            </a:r>
            <a:endParaRPr lang="en-US" dirty="0"/>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034593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stars</a:t>
            </a:r>
          </a:p>
        </p:txBody>
      </p:sp>
      <p:sp>
        <p:nvSpPr>
          <p:cNvPr id="3" name="Content Placeholder 2"/>
          <p:cNvSpPr>
            <a:spLocks noGrp="1"/>
          </p:cNvSpPr>
          <p:nvPr>
            <p:ph idx="1"/>
          </p:nvPr>
        </p:nvSpPr>
        <p:spPr/>
        <p:txBody>
          <a:bodyPr/>
          <a:lstStyle/>
          <a:p>
            <a:r>
              <a:rPr lang="en-US" dirty="0"/>
              <a:t>Most stars are not found in isolation, rather they have a companion, or multiple companions. These are known as binary stars, or multiple star systems.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924604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Stellar photometry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2142067"/>
                <a:ext cx="10131425" cy="4325845"/>
              </a:xfrm>
            </p:spPr>
            <p:txBody>
              <a:bodyPr/>
              <a:lstStyle/>
              <a:p>
                <a:r>
                  <a:rPr lang="en-US" dirty="0"/>
                  <a:t>Typically, the apparent brightness of a star is given as an apparent magnitude. Originally, this was a measure of how much dimmer a star appeared to be compared to </a:t>
                </a:r>
                <a:r>
                  <a:rPr lang="el-GR" dirty="0"/>
                  <a:t>α</a:t>
                </a:r>
                <a:r>
                  <a:rPr lang="en-US" dirty="0"/>
                  <a:t> </a:t>
                </a:r>
                <a:r>
                  <a:rPr lang="en-US" dirty="0" err="1"/>
                  <a:t>Lyrae</a:t>
                </a:r>
                <a:r>
                  <a:rPr lang="en-US" dirty="0"/>
                  <a:t> (Vega).</a:t>
                </a:r>
              </a:p>
              <a:p>
                <a:r>
                  <a:rPr lang="en-US" dirty="0"/>
                  <a:t>The brightest stars in the sky were of first magnitude, the next brightest were second magnitude, etc.</a:t>
                </a:r>
              </a:p>
              <a:p>
                <a:r>
                  <a:rPr lang="en-US" dirty="0"/>
                  <a:t>Increase in brightness means a decrease in apparent magnitude. </a:t>
                </a:r>
              </a:p>
              <a:p>
                <a:r>
                  <a:rPr lang="en-US" dirty="0"/>
                  <a:t>The apparent magnitudes m</a:t>
                </a:r>
                <a:r>
                  <a:rPr lang="en-US" baseline="-25000" dirty="0"/>
                  <a:t>1</a:t>
                </a:r>
                <a:r>
                  <a:rPr lang="en-US" dirty="0"/>
                  <a:t> and m</a:t>
                </a:r>
                <a:r>
                  <a:rPr lang="en-US" baseline="-25000" dirty="0"/>
                  <a:t>2</a:t>
                </a:r>
                <a:r>
                  <a:rPr lang="en-US" dirty="0"/>
                  <a:t> of two stars with measured fluxes F</a:t>
                </a:r>
                <a:r>
                  <a:rPr lang="en-US" baseline="-25000" dirty="0"/>
                  <a:t>1</a:t>
                </a:r>
                <a:r>
                  <a:rPr lang="en-US" dirty="0"/>
                  <a:t> and F</a:t>
                </a:r>
                <a:r>
                  <a:rPr lang="en-US" baseline="-25000" dirty="0"/>
                  <a:t>2</a:t>
                </a:r>
                <a:r>
                  <a:rPr lang="en-US" dirty="0"/>
                  <a:t> are related by</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=−2.5</m:t>
                    </m:r>
                    <m:func>
                      <m:funcPr>
                        <m:ctrlPr>
                          <a:rPr lang="en-US" b="0" i="1" smtClean="0">
                            <a:latin typeface="Cambria Math" panose="02040503050406030204" pitchFamily="18" charset="0"/>
                          </a:rPr>
                        </m:ctrlPr>
                      </m:funcPr>
                      <m:fName>
                        <m:r>
                          <m:rPr>
                            <m:nor/>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den>
                            </m:f>
                          </m:e>
                        </m:d>
                      </m:e>
                    </m:func>
                    <m:r>
                      <a:rPr lang="en-US" b="0" i="1" smtClean="0">
                        <a:latin typeface="Cambria Math" panose="02040503050406030204" pitchFamily="18" charset="0"/>
                      </a:rPr>
                      <m:t> (1.10)</m:t>
                    </m:r>
                  </m:oMath>
                </a14:m>
                <a:endParaRPr lang="en-US" dirty="0"/>
              </a:p>
              <a:p>
                <a:r>
                  <a:rPr lang="en-US" dirty="0"/>
                  <a:t>So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a:t>, star 1 appears about 2.5 times brighter than star 2.</a:t>
                </a:r>
              </a:p>
              <a:p>
                <a:r>
                  <a:rPr lang="en-US" dirty="0"/>
                  <a:t>The magnitude scale is close to that of natural logarithms; a change of 0.1 magnitudes is equivalent to about a 10% difference in brightness.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2142067"/>
                <a:ext cx="10131425" cy="4325845"/>
              </a:xfrm>
              <a:blipFill>
                <a:blip r:embed="rId2"/>
                <a:stretch>
                  <a:fillRect l="-421"/>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685800" y="6090087"/>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4535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magnitude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absolute magnitude M of a source is defined as the apparent magnitude it would have at a standard distance of 10 pc.</a:t>
                </a:r>
              </a:p>
              <a:p>
                <a:r>
                  <a:rPr lang="en-US" dirty="0"/>
                  <a:t>If there is no dust or other obscuring matter between us and the star, we can use equation 1.1 to relate the measured apparent magnitude m and distance d to the absolute magnitude by</a:t>
                </a:r>
              </a:p>
              <a:p>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=−2.5</m:t>
                    </m:r>
                    <m:r>
                      <m:rPr>
                        <m:nor/>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𝑓</m:t>
                            </m:r>
                          </m:num>
                          <m:den>
                            <m:r>
                              <a:rPr lang="en-US" i="1">
                                <a:latin typeface="Cambria Math" panose="02040503050406030204" pitchFamily="18" charset="0"/>
                              </a:rPr>
                              <m:t>𝐹</m:t>
                            </m:r>
                          </m:den>
                        </m:f>
                      </m:e>
                    </m:d>
                    <m:r>
                      <a:rPr lang="en-US" i="1">
                        <a:latin typeface="Cambria Math" panose="02040503050406030204" pitchFamily="18" charset="0"/>
                      </a:rPr>
                      <m:t>=5</m:t>
                    </m:r>
                    <m:r>
                      <m:rPr>
                        <m:nor/>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𝐷</m:t>
                            </m:r>
                          </m:den>
                        </m:f>
                      </m:e>
                    </m:d>
                    <m:r>
                      <a:rPr lang="en-US" i="1">
                        <a:latin typeface="Cambria Math" panose="02040503050406030204" pitchFamily="18" charset="0"/>
                      </a:rPr>
                      <m:t> (1.15)</m:t>
                    </m:r>
                  </m:oMath>
                </a14:m>
                <a:endParaRPr lang="en-US" dirty="0"/>
              </a:p>
              <a:p>
                <a:r>
                  <a:rPr lang="en-US" dirty="0"/>
                  <a:t>This can be corrected for if there is dust or some other obscuring matter by:</a:t>
                </a:r>
              </a:p>
              <a:p>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=5</m:t>
                    </m:r>
                    <m:r>
                      <m:rPr>
                        <m:nor/>
                      </m:rPr>
                      <a:rPr lang="en-US" b="0" i="0" smtClean="0">
                        <a:latin typeface="Cambria Math" panose="02040503050406030204" pitchFamily="18" charset="0"/>
                      </a:rPr>
                      <m:t>log</m:t>
                    </m:r>
                    <m:r>
                      <a:rPr lang="en-US" b="0" i="1" smtClean="0">
                        <a:latin typeface="Cambria Math" panose="02040503050406030204" pitchFamily="18" charset="0"/>
                      </a:rPr>
                      <m:t>𝑑</m:t>
                    </m:r>
                    <m:r>
                      <a:rPr lang="en-US" b="0" i="1" smtClean="0">
                        <a:latin typeface="Cambria Math" panose="02040503050406030204" pitchFamily="18" charset="0"/>
                      </a:rPr>
                      <m:t>−5+</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𝐾</m:t>
                    </m:r>
                  </m:oMath>
                </a14:m>
                <a:r>
                  <a:rPr lang="en-US" dirty="0"/>
                  <a:t>, where A and K represent the correction for interstellar reddening and the correction for the redshift of the target respectively.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21" r="-12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2</a:t>
            </a:r>
            <a:r>
              <a:rPr lang="en-US" dirty="0"/>
              <a:t>3</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09442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indices &amp; bandpass filters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2142067"/>
                <a:ext cx="10131425" cy="4434902"/>
              </a:xfrm>
            </p:spPr>
            <p:txBody>
              <a:bodyPr/>
              <a:lstStyle/>
              <a:p>
                <a:r>
                  <a:rPr lang="en-US" dirty="0"/>
                  <a:t>A filter bandpass is filter that measures the fraction of light that a star transmits at a given wavelength.</a:t>
                </a:r>
              </a:p>
              <a:p>
                <a:r>
                  <a:rPr lang="en-US" dirty="0"/>
                  <a:t>The “</a:t>
                </a:r>
                <a:r>
                  <a:rPr lang="en-US" dirty="0" err="1"/>
                  <a:t>colour</a:t>
                </a:r>
                <a:r>
                  <a:rPr lang="en-US" dirty="0"/>
                  <a:t>” of a star is defined as the difference between the amounts of light received in each of two </a:t>
                </a:r>
                <a:r>
                  <a:rPr lang="en-US" dirty="0" err="1"/>
                  <a:t>bandpasses</a:t>
                </a:r>
                <a:r>
                  <a:rPr lang="en-US" dirty="0"/>
                  <a:t>.</a:t>
                </a:r>
              </a:p>
              <a:p>
                <a:r>
                  <a:rPr lang="en-US" dirty="0"/>
                  <a:t>For apparent magnitudes, the bandpass in which the absolute magnitude of a star has been measured is indicated by a subscript.</a:t>
                </a:r>
              </a:p>
              <a:p>
                <a:r>
                  <a:rPr lang="en-US" dirty="0"/>
                  <a:t>The Sun has absolute magnitudes M</a:t>
                </a:r>
                <a:r>
                  <a:rPr lang="en-US" baseline="-25000" dirty="0"/>
                  <a:t>B</a:t>
                </a:r>
                <a:r>
                  <a:rPr lang="en-US" dirty="0"/>
                  <a:t> = 5.48, M</a:t>
                </a:r>
                <a:r>
                  <a:rPr lang="en-US" baseline="-25000" dirty="0"/>
                  <a:t>V</a:t>
                </a:r>
                <a:r>
                  <a:rPr lang="en-US" dirty="0"/>
                  <a:t> = 4.83, M</a:t>
                </a:r>
                <a:r>
                  <a:rPr lang="en-US" baseline="-25000" dirty="0"/>
                  <a:t>K</a:t>
                </a:r>
                <a:r>
                  <a:rPr lang="en-US" dirty="0"/>
                  <a:t> = 3.31.</a:t>
                </a:r>
              </a:p>
              <a:p>
                <a:r>
                  <a:rPr lang="en-US" dirty="0"/>
                  <a:t>To find the total amount of energy coming from a star, we need to find its bolometric luminosity.</a:t>
                </a:r>
              </a:p>
              <a:p>
                <a:r>
                  <a:rPr lang="en-US" dirty="0"/>
                  <a:t>Since we cannot measure all of the light from a star, we use models of stellar atmospheres to find how much energy is emitted in the regions that we cannot observe directly.</a:t>
                </a:r>
              </a:p>
              <a:p>
                <a:r>
                  <a:rPr lang="en-US" dirty="0"/>
                  <a:t>Can then define a bolometric magnitude, given as</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𝐵𝐶</m:t>
                    </m:r>
                    <m:r>
                      <a:rPr lang="en-US" b="0" i="1" smtClean="0">
                        <a:latin typeface="Cambria Math" panose="02040503050406030204" pitchFamily="18" charset="0"/>
                      </a:rPr>
                      <m:t> (1.16)</m:t>
                    </m:r>
                  </m:oMath>
                </a14:m>
                <a:endParaRPr lang="en-US" dirty="0"/>
              </a:p>
              <a:p>
                <a:r>
                  <a:rPr lang="en-US" dirty="0"/>
                  <a:t>Where BC is the bolometric correction, and varies between stars of different types.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2142067"/>
                <a:ext cx="10131425" cy="4434902"/>
              </a:xfrm>
              <a:blipFill>
                <a:blip r:embed="rId2"/>
                <a:stretch>
                  <a:fillRect l="-421" t="-275" r="-181" b="-178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685800" y="6464256"/>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18, 19, 21, 22, 24, 25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187264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Galactic coordinates</a:t>
            </a:r>
          </a:p>
        </p:txBody>
      </p:sp>
      <p:sp>
        <p:nvSpPr>
          <p:cNvPr id="3" name="Content Placeholder 2"/>
          <p:cNvSpPr>
            <a:spLocks noGrp="1"/>
          </p:cNvSpPr>
          <p:nvPr>
            <p:ph idx="1"/>
          </p:nvPr>
        </p:nvSpPr>
        <p:spPr/>
        <p:txBody>
          <a:bodyPr/>
          <a:lstStyle/>
          <a:p>
            <a:r>
              <a:rPr lang="en-US" dirty="0"/>
              <a:t>Similar to the way we can use latitude and longitude to specify the position of a place on earth, we can use Right Ascension and Declination to specify the positions of stars on the sky.</a:t>
            </a:r>
          </a:p>
          <a:p>
            <a:r>
              <a:rPr lang="en-US" dirty="0"/>
              <a:t>These two coordinates make up what is known as the equatorial coordinate system.</a:t>
            </a:r>
          </a:p>
          <a:p>
            <a:r>
              <a:rPr lang="en-US" dirty="0"/>
              <a:t>We imagine that the stars lie on a great sphere centered on Earth, known as the celestial sphere.</a:t>
            </a:r>
          </a:p>
          <a:p>
            <a:r>
              <a:rPr lang="en-US" dirty="0"/>
              <a:t>The celestial poles are then the points directly overhead at the Earth’s north and south poles.</a:t>
            </a:r>
          </a:p>
          <a:p>
            <a:r>
              <a:rPr lang="en-US" dirty="0"/>
              <a:t>The celestial equator is the great circle on the celestial sphere that runs directly above the Earth’s equator.</a:t>
            </a:r>
          </a:p>
        </p:txBody>
      </p:sp>
      <p:sp>
        <p:nvSpPr>
          <p:cNvPr id="4" name="Footer Placeholder 3"/>
          <p:cNvSpPr>
            <a:spLocks noGrp="1"/>
          </p:cNvSpPr>
          <p:nvPr>
            <p:ph type="ftr" sz="quarter" idx="11"/>
          </p:nvPr>
        </p:nvSpPr>
        <p:spPr>
          <a:xfrm>
            <a:off x="685801" y="6248400"/>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34, 35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0578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Galactic coordinates</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568" y="1861751"/>
            <a:ext cx="8313890" cy="4464867"/>
          </a:xfrm>
        </p:spPr>
      </p:pic>
      <p:sp>
        <p:nvSpPr>
          <p:cNvPr id="12" name="Footer Placeholder 11"/>
          <p:cNvSpPr>
            <a:spLocks noGrp="1"/>
          </p:cNvSpPr>
          <p:nvPr>
            <p:ph type="ftr" sz="quarter" idx="11"/>
          </p:nvPr>
        </p:nvSpPr>
        <p:spPr>
          <a:xfrm>
            <a:off x="685801" y="6357867"/>
            <a:ext cx="7827659" cy="377825"/>
          </a:xfrm>
        </p:spPr>
        <p:txBody>
          <a:bodyPr/>
          <a:lstStyle/>
          <a:p>
            <a:r>
              <a:rPr lang="en-US" dirty="0"/>
              <a:t>Fig. 1.9. L. S. </a:t>
            </a:r>
            <a:r>
              <a:rPr lang="en-US" dirty="0" err="1"/>
              <a:t>Sparke</a:t>
            </a:r>
            <a:r>
              <a:rPr lang="en-US" dirty="0"/>
              <a:t>, J. S. Gallagher (2008). </a:t>
            </a:r>
            <a:r>
              <a:rPr lang="en-US" i="1" dirty="0"/>
              <a:t>Galaxies in the Universe: An introduction</a:t>
            </a:r>
            <a:r>
              <a:rPr lang="en-US" dirty="0"/>
              <a:t> (2</a:t>
            </a:r>
            <a:r>
              <a:rPr lang="en-US" baseline="30000" dirty="0"/>
              <a:t>nd</a:t>
            </a:r>
            <a:r>
              <a:rPr lang="en-US" dirty="0"/>
              <a:t> Ed.). </a:t>
            </a:r>
          </a:p>
        </p:txBody>
      </p:sp>
      <p:sp>
        <p:nvSpPr>
          <p:cNvPr id="13" name="Slide Number Placeholder 1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162498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Galactic coordinates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2142067"/>
                <a:ext cx="10131425" cy="4367790"/>
              </a:xfrm>
            </p:spPr>
            <p:txBody>
              <a:bodyPr>
                <a:normAutofit/>
              </a:bodyPr>
              <a:lstStyle/>
              <a:p>
                <a:r>
                  <a:rPr lang="en-US" dirty="0"/>
                  <a:t>A star’s Declination </a:t>
                </a:r>
                <a:r>
                  <a:rPr lang="el-GR" dirty="0"/>
                  <a:t>δ</a:t>
                </a:r>
                <a:r>
                  <a:rPr lang="en-US" dirty="0"/>
                  <a:t>, equivalent to latitude on Earth, is defined as the angle between its position on the celestial sphere, and the nearest point on the celestial equator.</a:t>
                </a:r>
              </a:p>
              <a:p>
                <a:r>
                  <a:rPr lang="en-US" dirty="0"/>
                  <a:t>An object at the north celestial pole has a declination of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90</m:t>
                        </m:r>
                      </m:e>
                      <m:sup>
                        <m:r>
                          <a:rPr lang="en-US" b="0" i="1" smtClean="0">
                            <a:latin typeface="Cambria Math" panose="02040503050406030204" pitchFamily="18" charset="0"/>
                            <a:ea typeface="Cambria Math" panose="02040503050406030204" pitchFamily="18" charset="0"/>
                          </a:rPr>
                          <m:t>°</m:t>
                        </m:r>
                      </m:sup>
                    </m:sSup>
                  </m:oMath>
                </a14:m>
                <a:r>
                  <a:rPr lang="en-US" dirty="0"/>
                  <a:t>, while an object at the south celestial pole has a declination of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−90</m:t>
                        </m:r>
                      </m:e>
                      <m:sup>
                        <m:r>
                          <a:rPr lang="en-US" b="0" i="1" smtClean="0">
                            <a:latin typeface="Cambria Math" panose="02040503050406030204" pitchFamily="18" charset="0"/>
                            <a:ea typeface="Cambria Math" panose="02040503050406030204" pitchFamily="18" charset="0"/>
                          </a:rPr>
                          <m:t>°</m:t>
                        </m:r>
                      </m:sup>
                    </m:sSup>
                  </m:oMath>
                </a14:m>
                <a:r>
                  <a:rPr lang="en-US" dirty="0"/>
                  <a:t>.</a:t>
                </a:r>
              </a:p>
              <a:p>
                <a:r>
                  <a:rPr lang="en-US" dirty="0"/>
                  <a:t>Throughout the year, the Sun appears to move slowly from west to east against the background of the stars. It lies to the north of the celestial equator in June and south of it in January. The great circle its path traces is known as the ecliptic.</a:t>
                </a:r>
              </a:p>
              <a:p>
                <a:r>
                  <a:rPr lang="en-US" dirty="0"/>
                  <a:t>The ecliptic intersects the celestial equator twice throughout the course of a year; at the vernal equinox in the spring, and at the autumnal equinox in fall.</a:t>
                </a:r>
              </a:p>
              <a:p>
                <a:r>
                  <a:rPr lang="en-US" dirty="0"/>
                  <a:t>A star’s Right Ascension </a:t>
                </a:r>
                <a:r>
                  <a:rPr lang="el-GR" dirty="0"/>
                  <a:t>α</a:t>
                </a:r>
                <a:r>
                  <a:rPr lang="en-US" dirty="0"/>
                  <a:t>, equivalent to longitude on Earth, is measured eastward from the vernal equinox in hours, with 24 hours making up the complete circle.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2142067"/>
                <a:ext cx="10131425" cy="4367790"/>
              </a:xfrm>
              <a:blipFill>
                <a:blip r:embed="rId2"/>
                <a:stretch>
                  <a:fillRect l="-421" r="-602"/>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685800" y="6248400"/>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31521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numCol="2">
            <a:normAutofit lnSpcReduction="10000"/>
          </a:bodyPr>
          <a:lstStyle/>
          <a:p>
            <a:r>
              <a:rPr lang="en-US" dirty="0"/>
              <a:t>Radiation</a:t>
            </a:r>
          </a:p>
          <a:p>
            <a:r>
              <a:rPr lang="en-US" dirty="0"/>
              <a:t>Distance</a:t>
            </a:r>
          </a:p>
          <a:p>
            <a:r>
              <a:rPr lang="en-US" dirty="0"/>
              <a:t>Blackbody</a:t>
            </a:r>
          </a:p>
          <a:p>
            <a:r>
              <a:rPr lang="en-US" dirty="0"/>
              <a:t>Stellar Spectra</a:t>
            </a:r>
          </a:p>
          <a:p>
            <a:r>
              <a:rPr lang="en-US" dirty="0"/>
              <a:t>The Lives of Stars</a:t>
            </a:r>
          </a:p>
          <a:p>
            <a:r>
              <a:rPr lang="en-US" dirty="0"/>
              <a:t>Stellar photometry</a:t>
            </a:r>
          </a:p>
          <a:p>
            <a:r>
              <a:rPr lang="en-US" dirty="0"/>
              <a:t>Color Indices &amp; Band Pass Filters</a:t>
            </a:r>
          </a:p>
          <a:p>
            <a:r>
              <a:rPr lang="en-US" dirty="0"/>
              <a:t>Galactic coordinates</a:t>
            </a:r>
          </a:p>
          <a:p>
            <a:r>
              <a:rPr lang="en-US" dirty="0"/>
              <a:t>Galaxy Classification</a:t>
            </a:r>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42030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Galactic coordinates</a:t>
            </a:r>
          </a:p>
        </p:txBody>
      </p:sp>
      <p:sp>
        <p:nvSpPr>
          <p:cNvPr id="3" name="Content Placeholder 2"/>
          <p:cNvSpPr>
            <a:spLocks noGrp="1"/>
          </p:cNvSpPr>
          <p:nvPr>
            <p:ph idx="1"/>
          </p:nvPr>
        </p:nvSpPr>
        <p:spPr/>
        <p:txBody>
          <a:bodyPr/>
          <a:lstStyle/>
          <a:p>
            <a:r>
              <a:rPr lang="en-US" dirty="0"/>
              <a:t>The direction of the Earth’s rotation axis changes slightly each year because of precession, therefore the celestial poles and equator do not stay fixed in the sky.</a:t>
            </a:r>
          </a:p>
          <a:p>
            <a:r>
              <a:rPr lang="en-US" dirty="0"/>
              <a:t>The vernal equinox moves westward along the ecliptic at a rate of approximately 50” per year.</a:t>
            </a:r>
          </a:p>
          <a:p>
            <a:r>
              <a:rPr lang="en-US" dirty="0"/>
              <a:t>Hence the </a:t>
            </a:r>
            <a:r>
              <a:rPr lang="el-GR" dirty="0"/>
              <a:t>α</a:t>
            </a:r>
            <a:r>
              <a:rPr lang="en-US" dirty="0"/>
              <a:t>, </a:t>
            </a:r>
            <a:r>
              <a:rPr lang="el-GR" dirty="0"/>
              <a:t>δ</a:t>
            </a:r>
            <a:r>
              <a:rPr lang="en-US" dirty="0"/>
              <a:t> of a star depend on which year we take as a reference for our coordinates.</a:t>
            </a:r>
          </a:p>
          <a:p>
            <a:r>
              <a:rPr lang="en-US" dirty="0"/>
              <a:t>Astronomers typically use coordinates relative to the 1950 or 2000 equinox, or the equinox of the current year.</a:t>
            </a:r>
          </a:p>
          <a:p>
            <a:r>
              <a:rPr lang="en-US" dirty="0"/>
              <a:t>These are easily converted between, and most common computer programs used are capable of doing this.</a:t>
            </a:r>
          </a:p>
        </p:txBody>
      </p:sp>
      <p:sp>
        <p:nvSpPr>
          <p:cNvPr id="4" name="Footer Placeholder 3"/>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35, 36</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233343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Galactic coordinates</a:t>
            </a:r>
          </a:p>
        </p:txBody>
      </p:sp>
      <p:sp>
        <p:nvSpPr>
          <p:cNvPr id="3" name="Content Placeholder 2"/>
          <p:cNvSpPr>
            <a:spLocks noGrp="1"/>
          </p:cNvSpPr>
          <p:nvPr>
            <p:ph idx="1"/>
          </p:nvPr>
        </p:nvSpPr>
        <p:spPr/>
        <p:txBody>
          <a:bodyPr/>
          <a:lstStyle/>
          <a:p>
            <a:r>
              <a:rPr lang="en-US" dirty="0"/>
              <a:t>To give the positions of stars as we see them in relation to the Milky Way, we use the </a:t>
            </a:r>
            <a:r>
              <a:rPr lang="en-US" dirty="0" smtClean="0"/>
              <a:t>Sun-centered </a:t>
            </a:r>
            <a:r>
              <a:rPr lang="en-US" dirty="0"/>
              <a:t>system of Galactic latitude and longitude</a:t>
            </a:r>
            <a:r>
              <a:rPr lang="en-US" dirty="0" smtClean="0"/>
              <a:t>.</a:t>
            </a:r>
            <a:endParaRPr lang="en-US" dirty="0"/>
          </a:p>
          <a:p>
            <a:r>
              <a:rPr lang="en-US" dirty="0"/>
              <a:t>The center of the galaxy lies in the direction of </a:t>
            </a:r>
            <a:r>
              <a:rPr lang="el-GR" dirty="0"/>
              <a:t>α</a:t>
            </a:r>
            <a:r>
              <a:rPr lang="en-US" dirty="0"/>
              <a:t> = 17</a:t>
            </a:r>
            <a:r>
              <a:rPr lang="en-US" baseline="30000" dirty="0"/>
              <a:t>h</a:t>
            </a:r>
            <a:r>
              <a:rPr lang="en-US" dirty="0"/>
              <a:t>42</a:t>
            </a:r>
            <a:r>
              <a:rPr lang="en-US" baseline="30000" dirty="0"/>
              <a:t>m</a:t>
            </a:r>
            <a:r>
              <a:rPr lang="en-US" dirty="0"/>
              <a:t>24</a:t>
            </a:r>
            <a:r>
              <a:rPr lang="en-US" baseline="30000" dirty="0"/>
              <a:t>s</a:t>
            </a:r>
            <a:r>
              <a:rPr lang="en-US" dirty="0"/>
              <a:t>, </a:t>
            </a:r>
            <a:r>
              <a:rPr lang="el-GR" dirty="0"/>
              <a:t>δ</a:t>
            </a:r>
            <a:r>
              <a:rPr lang="en-US" dirty="0"/>
              <a:t> = -28</a:t>
            </a:r>
            <a:r>
              <a:rPr lang="el-GR" dirty="0"/>
              <a:t>˚</a:t>
            </a:r>
            <a:r>
              <a:rPr lang="en-US" dirty="0"/>
              <a:t>55’ (equinox 1950).</a:t>
            </a:r>
          </a:p>
          <a:p>
            <a:r>
              <a:rPr lang="en-US" dirty="0"/>
              <a:t>Galactic longitude l is measured in the plane of the disk for the Sun-center line, which is defined as l = 0, towards the direction of the Sun’s rotation, l = 90˚.</a:t>
            </a:r>
          </a:p>
          <a:p>
            <a:r>
              <a:rPr lang="en-US" dirty="0"/>
              <a:t>The latitude b gives the angle of a star away from the plane of the disk.</a:t>
            </a:r>
          </a:p>
          <a:p>
            <a:r>
              <a:rPr lang="en-US" dirty="0"/>
              <a:t>b is measured positive toward the north Galactic pole at </a:t>
            </a:r>
            <a:r>
              <a:rPr lang="el-GR" dirty="0"/>
              <a:t>α</a:t>
            </a:r>
            <a:r>
              <a:rPr lang="en-US" dirty="0"/>
              <a:t> = 12</a:t>
            </a:r>
            <a:r>
              <a:rPr lang="en-US" baseline="30000" dirty="0"/>
              <a:t>h</a:t>
            </a:r>
            <a:r>
              <a:rPr lang="en-US" dirty="0"/>
              <a:t>49</a:t>
            </a:r>
            <a:r>
              <a:rPr lang="en-US" baseline="30000" dirty="0"/>
              <a:t>m</a:t>
            </a:r>
            <a:r>
              <a:rPr lang="en-US" dirty="0"/>
              <a:t>, </a:t>
            </a:r>
            <a:r>
              <a:rPr lang="el-GR" dirty="0"/>
              <a:t>δ</a:t>
            </a:r>
            <a:r>
              <a:rPr lang="en-US" dirty="0"/>
              <a:t> = 27</a:t>
            </a:r>
            <a:r>
              <a:rPr lang="el-GR" dirty="0"/>
              <a:t>˚</a:t>
            </a:r>
            <a:r>
              <a:rPr lang="en-US" dirty="0"/>
              <a:t>24’ (1950).</a:t>
            </a:r>
          </a:p>
          <a:p>
            <a:r>
              <a:rPr lang="en-US" dirty="0"/>
              <a:t>The north Galactic pole is the pole of the disk that is visible from the Earth’s northern Hemisphere.</a:t>
            </a:r>
          </a:p>
        </p:txBody>
      </p:sp>
      <p:sp>
        <p:nvSpPr>
          <p:cNvPr id="4" name="Footer Placeholder 3"/>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36, 37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575738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Galactic coordinates</a:t>
            </a:r>
          </a:p>
        </p:txBody>
      </p:sp>
      <p:sp>
        <p:nvSpPr>
          <p:cNvPr id="3" name="Content Placeholder 2"/>
          <p:cNvSpPr>
            <a:spLocks noGrp="1"/>
          </p:cNvSpPr>
          <p:nvPr>
            <p:ph idx="1"/>
          </p:nvPr>
        </p:nvSpPr>
        <p:spPr/>
        <p:txBody>
          <a:bodyPr/>
          <a:lstStyle/>
          <a:p>
            <a:r>
              <a:rPr lang="en-US" dirty="0"/>
              <a:t>To specify a star’s position in three-dimensional space, we can use a system of </a:t>
            </a:r>
            <a:r>
              <a:rPr lang="en-US" dirty="0" err="1"/>
              <a:t>Galactocentric</a:t>
            </a:r>
            <a:r>
              <a:rPr lang="en-US" dirty="0"/>
              <a:t> cylindrical polar coordinates R, </a:t>
            </a:r>
            <a:r>
              <a:rPr lang="el-GR" dirty="0"/>
              <a:t>φ</a:t>
            </a:r>
            <a:r>
              <a:rPr lang="en-US" dirty="0"/>
              <a:t>, z.</a:t>
            </a:r>
          </a:p>
          <a:p>
            <a:r>
              <a:rPr lang="en-US" dirty="0"/>
              <a:t>R measures the distance from the Galactic center in the disk plane, the height from the </a:t>
            </a:r>
            <a:r>
              <a:rPr lang="en-US" dirty="0" err="1"/>
              <a:t>midplane</a:t>
            </a:r>
            <a:r>
              <a:rPr lang="en-US" dirty="0"/>
              <a:t> is given by z, with z &gt; 0 being in the direction of the north Galactic pole, and the azimuthal angle </a:t>
            </a:r>
            <a:r>
              <a:rPr lang="el-GR" dirty="0"/>
              <a:t>φ</a:t>
            </a:r>
            <a:r>
              <a:rPr lang="en-US" dirty="0"/>
              <a:t> measured from the direction towards the Sun, so that it is positive in the direction of l = 90˚.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746" y="4853901"/>
            <a:ext cx="4353533" cy="1648055"/>
          </a:xfrm>
          <a:prstGeom prst="rect">
            <a:avLst/>
          </a:prstGeom>
        </p:spPr>
      </p:pic>
      <p:sp>
        <p:nvSpPr>
          <p:cNvPr id="5" name="Footer Placeholder 4"/>
          <p:cNvSpPr>
            <a:spLocks noGrp="1"/>
          </p:cNvSpPr>
          <p:nvPr>
            <p:ph type="ftr" sz="quarter" idx="11"/>
          </p:nvPr>
        </p:nvSpPr>
        <p:spPr>
          <a:xfrm>
            <a:off x="685801" y="6465759"/>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37</a:t>
            </a:r>
          </a:p>
          <a:p>
            <a:r>
              <a:rPr lang="en-US" dirty="0"/>
              <a:t>Fig. </a:t>
            </a:r>
            <a:r>
              <a:rPr lang="en-US" dirty="0" smtClean="0"/>
              <a:t>1.10. </a:t>
            </a:r>
            <a:r>
              <a:rPr lang="en-US" dirty="0"/>
              <a:t>L. S. </a:t>
            </a:r>
            <a:r>
              <a:rPr lang="en-US" dirty="0" err="1"/>
              <a:t>Sparke</a:t>
            </a:r>
            <a:r>
              <a:rPr lang="en-US" dirty="0"/>
              <a:t>, J. S. Gallagher (2008). </a:t>
            </a:r>
            <a:r>
              <a:rPr lang="en-US" i="1" dirty="0"/>
              <a:t>Galaxies in the Universe: An introduction</a:t>
            </a:r>
            <a:r>
              <a:rPr lang="en-US" dirty="0"/>
              <a:t> (2</a:t>
            </a:r>
            <a:r>
              <a:rPr lang="en-US" baseline="30000" dirty="0"/>
              <a:t>nd</a:t>
            </a:r>
            <a:r>
              <a:rPr lang="en-US" dirty="0"/>
              <a:t> Ed.).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30579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Galaxy classification</a:t>
            </a:r>
          </a:p>
        </p:txBody>
      </p:sp>
      <p:sp>
        <p:nvSpPr>
          <p:cNvPr id="3" name="Content Placeholder 2"/>
          <p:cNvSpPr>
            <a:spLocks noGrp="1"/>
          </p:cNvSpPr>
          <p:nvPr>
            <p:ph idx="1"/>
          </p:nvPr>
        </p:nvSpPr>
        <p:spPr/>
        <p:txBody>
          <a:bodyPr/>
          <a:lstStyle/>
          <a:p>
            <a:r>
              <a:rPr lang="en-US" dirty="0"/>
              <a:t>The existence of other galaxies was only established in the 1920’s, before that they were known as nebulae, since they appeared fuzzy in telescopes and were not stars.</a:t>
            </a:r>
          </a:p>
          <a:p>
            <a:r>
              <a:rPr lang="en-US" dirty="0"/>
              <a:t>Hubble was the first to classify the different types of galaxies, and laid out his scheme in 1936, which is still in use today.</a:t>
            </a:r>
          </a:p>
          <a:p>
            <a:r>
              <a:rPr lang="en-US" dirty="0"/>
              <a:t>There were 3 main types of galaxy: </a:t>
            </a:r>
            <a:r>
              <a:rPr lang="en-US" dirty="0" err="1"/>
              <a:t>Ellipticals</a:t>
            </a:r>
            <a:r>
              <a:rPr lang="en-US" dirty="0"/>
              <a:t>, Lenticulars, and Spirals. </a:t>
            </a:r>
          </a:p>
          <a:p>
            <a:r>
              <a:rPr lang="en-US" dirty="0"/>
              <a:t>There was also a fourth class, Irregulars, which did not fit into any of the other categories.</a:t>
            </a:r>
          </a:p>
        </p:txBody>
      </p:sp>
      <p:sp>
        <p:nvSpPr>
          <p:cNvPr id="4" name="Footer Placeholder 3"/>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28571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Galaxy classification</a:t>
            </a:r>
            <a:endParaRPr lang="en-CA" dirty="0"/>
          </a:p>
        </p:txBody>
      </p:sp>
      <p:pic>
        <p:nvPicPr>
          <p:cNvPr id="5122" name="Picture 2" descr="Image result for hubble tuning fo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2367" y="1757390"/>
            <a:ext cx="5898292" cy="485741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220579" y="6425894"/>
            <a:ext cx="7827659" cy="377825"/>
          </a:xfrm>
        </p:spPr>
        <p:txBody>
          <a:bodyPr/>
          <a:lstStyle/>
          <a:p>
            <a:r>
              <a:rPr lang="en-US" dirty="0"/>
              <a:t>By The original </a:t>
            </a:r>
            <a:r>
              <a:rPr lang="en-US" dirty="0" err="1"/>
              <a:t>uploader</a:t>
            </a:r>
            <a:r>
              <a:rPr lang="en-US" dirty="0"/>
              <a:t> was Cosmo0 at English Wikipedia(Original text: None given) - Transferred from </a:t>
            </a:r>
            <a:r>
              <a:rPr lang="en-US" dirty="0" err="1"/>
              <a:t>en.wikipedia</a:t>
            </a:r>
            <a:r>
              <a:rPr lang="en-US" dirty="0"/>
              <a:t> to Commons., Public Domain, https://commons.wikimedia.org/w/index.php?curid=3591173</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710803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Galaxy classification</a:t>
            </a:r>
          </a:p>
        </p:txBody>
      </p:sp>
      <p:sp>
        <p:nvSpPr>
          <p:cNvPr id="3" name="Content Placeholder 2"/>
          <p:cNvSpPr>
            <a:spLocks noGrp="1"/>
          </p:cNvSpPr>
          <p:nvPr>
            <p:ph idx="1"/>
          </p:nvPr>
        </p:nvSpPr>
        <p:spPr>
          <a:xfrm>
            <a:off x="619899" y="1337733"/>
            <a:ext cx="10131425" cy="3649133"/>
          </a:xfrm>
        </p:spPr>
        <p:txBody>
          <a:bodyPr/>
          <a:lstStyle/>
          <a:p>
            <a:r>
              <a:rPr lang="en-US" dirty="0"/>
              <a:t>Elliptical galaxies are typically smooth, round, and almost featureless, and are lacking structures such as spiral arms and conspicuous dust lanes.</a:t>
            </a:r>
          </a:p>
          <a:p>
            <a:r>
              <a:rPr lang="en-US" dirty="0" err="1"/>
              <a:t>Ellipticals</a:t>
            </a:r>
            <a:r>
              <a:rPr lang="en-US" dirty="0"/>
              <a:t> are generally lacking in cool gas and therefore have few young blue stars.</a:t>
            </a:r>
          </a:p>
          <a:p>
            <a:r>
              <a:rPr lang="en-US" dirty="0"/>
              <a:t>Normal or giant </a:t>
            </a:r>
            <a:r>
              <a:rPr lang="en-US" dirty="0" err="1"/>
              <a:t>ellipticals</a:t>
            </a:r>
            <a:r>
              <a:rPr lang="en-US" dirty="0"/>
              <a:t> have luminosities a few times that of the Milky Way, with characteristic sizes of tens of parsecs. The stars of these bright </a:t>
            </a:r>
            <a:r>
              <a:rPr lang="en-US" dirty="0" err="1"/>
              <a:t>ellipticals</a:t>
            </a:r>
            <a:r>
              <a:rPr lang="en-US" dirty="0"/>
              <a:t> show little organized motion, such as rotation, and their orbits around the galaxy center are oriented randomly.</a:t>
            </a:r>
          </a:p>
          <a:p>
            <a:r>
              <a:rPr lang="en-US" dirty="0"/>
              <a:t>In less luminous </a:t>
            </a:r>
            <a:r>
              <a:rPr lang="en-US" dirty="0" err="1"/>
              <a:t>ellipticals</a:t>
            </a:r>
            <a:r>
              <a:rPr lang="en-US" dirty="0"/>
              <a:t>, the stars have more rotation and less random motion. </a:t>
            </a:r>
          </a:p>
        </p:txBody>
      </p:sp>
      <p:pic>
        <p:nvPicPr>
          <p:cNvPr id="8194" name="Picture 2" descr="https://upload.wikimedia.org/wikipedia/commons/thumb/d/d3/Abell_S740%2C_cropped_to_ESO_325-G004.jpg/220px-Abell_S740%2C_cropped_to_ESO_325-G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542" y="3929046"/>
            <a:ext cx="2546436" cy="2731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43568" y="5609968"/>
            <a:ext cx="1351005" cy="646331"/>
          </a:xfrm>
          <a:prstGeom prst="rect">
            <a:avLst/>
          </a:prstGeom>
          <a:noFill/>
        </p:spPr>
        <p:txBody>
          <a:bodyPr wrap="square" rtlCol="0">
            <a:spAutoFit/>
          </a:bodyPr>
          <a:lstStyle/>
          <a:p>
            <a:r>
              <a:rPr lang="en-CA" dirty="0" smtClean="0"/>
              <a:t>ESO-325-G004</a:t>
            </a:r>
            <a:endParaRPr lang="en-CA" dirty="0"/>
          </a:p>
        </p:txBody>
      </p:sp>
      <p:sp>
        <p:nvSpPr>
          <p:cNvPr id="5" name="Footer Placeholder 4"/>
          <p:cNvSpPr>
            <a:spLocks noGrp="1"/>
          </p:cNvSpPr>
          <p:nvPr>
            <p:ph type="ftr" sz="quarter" idx="11"/>
          </p:nvPr>
        </p:nvSpPr>
        <p:spPr>
          <a:xfrm>
            <a:off x="619899" y="6248400"/>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38</a:t>
            </a:r>
          </a:p>
          <a:p>
            <a:r>
              <a:rPr lang="en-US" dirty="0" smtClean="0"/>
              <a:t>By The original </a:t>
            </a:r>
            <a:r>
              <a:rPr lang="en-US" dirty="0" err="1" smtClean="0"/>
              <a:t>uploader</a:t>
            </a:r>
            <a:r>
              <a:rPr lang="en-US" dirty="0" smtClean="0"/>
              <a:t> was Clh288 at English Wikipedia - Transferred from </a:t>
            </a:r>
            <a:r>
              <a:rPr lang="en-US" dirty="0" err="1" smtClean="0"/>
              <a:t>en.wikipedia</a:t>
            </a:r>
            <a:r>
              <a:rPr lang="en-US" dirty="0" smtClean="0"/>
              <a:t> to Commons., Public Domain, retrieved January 18, 2017, from https://commons.wikimedia.org/w/index.php?curid=2512401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51334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Galaxy classification</a:t>
            </a:r>
          </a:p>
        </p:txBody>
      </p:sp>
      <p:sp>
        <p:nvSpPr>
          <p:cNvPr id="3" name="Content Placeholder 2"/>
          <p:cNvSpPr>
            <a:spLocks noGrp="1"/>
          </p:cNvSpPr>
          <p:nvPr>
            <p:ph idx="1"/>
          </p:nvPr>
        </p:nvSpPr>
        <p:spPr/>
        <p:txBody>
          <a:bodyPr/>
          <a:lstStyle/>
          <a:p>
            <a:r>
              <a:rPr lang="en-US" dirty="0"/>
              <a:t>Lenticular galaxies have a rotating disk along with a central elliptical bulge, however the disk lacks any spiral arms or extensive dust lanes.</a:t>
            </a:r>
          </a:p>
          <a:p>
            <a:r>
              <a:rPr lang="en-US" dirty="0"/>
              <a:t>A transition class between elliptical and spiral galaxies.</a:t>
            </a:r>
          </a:p>
          <a:p>
            <a:r>
              <a:rPr lang="en-US" dirty="0"/>
              <a:t>Resemble </a:t>
            </a:r>
            <a:r>
              <a:rPr lang="en-US" dirty="0" err="1"/>
              <a:t>ellipticals</a:t>
            </a:r>
            <a:r>
              <a:rPr lang="en-US" dirty="0"/>
              <a:t> in lacking extensive gas and dust, also have the thin and fast-rotating stellar disk</a:t>
            </a:r>
            <a:r>
              <a:rPr lang="en-US" dirty="0" smtClean="0"/>
              <a:t>.</a:t>
            </a:r>
          </a:p>
          <a:p>
            <a:r>
              <a:rPr lang="en-US" dirty="0" smtClean="0"/>
              <a:t>Approximately </a:t>
            </a:r>
            <a:r>
              <a:rPr lang="en-US" dirty="0" err="1" smtClean="0"/>
              <a:t>haf</a:t>
            </a:r>
            <a:r>
              <a:rPr lang="en-US" dirty="0" smtClean="0"/>
              <a:t> contain a bar.</a:t>
            </a:r>
            <a:endParaRPr lang="en-US" dirty="0"/>
          </a:p>
        </p:txBody>
      </p:sp>
      <p:pic>
        <p:nvPicPr>
          <p:cNvPr id="9218" name="Picture 2" descr="https://upload.wikimedia.org/wikipedia/commons/thumb/a/ab/Potw1328a.tif/lossy-page1-1280px-Potw1328a.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507" y="190445"/>
            <a:ext cx="3188043" cy="2600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44216" y="1178011"/>
            <a:ext cx="1787611" cy="369332"/>
          </a:xfrm>
          <a:prstGeom prst="rect">
            <a:avLst/>
          </a:prstGeom>
          <a:noFill/>
        </p:spPr>
        <p:txBody>
          <a:bodyPr wrap="square" rtlCol="0">
            <a:spAutoFit/>
          </a:bodyPr>
          <a:lstStyle/>
          <a:p>
            <a:r>
              <a:rPr lang="en-CA" dirty="0" smtClean="0"/>
              <a:t>NGC 4866</a:t>
            </a:r>
            <a:endParaRPr lang="en-CA" dirty="0"/>
          </a:p>
        </p:txBody>
      </p:sp>
      <p:sp>
        <p:nvSpPr>
          <p:cNvPr id="6" name="Footer Placeholder 5"/>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38, 39</a:t>
            </a:r>
          </a:p>
          <a:p>
            <a:r>
              <a:rPr lang="en-US" dirty="0"/>
              <a:t>By NASA, ESA, and The Hubble Heritage Team (</a:t>
            </a:r>
            <a:r>
              <a:rPr lang="en-US" dirty="0" err="1"/>
              <a:t>STScI</a:t>
            </a:r>
            <a:r>
              <a:rPr lang="en-US" dirty="0"/>
              <a:t>/AURA); J. Blakeslee (Washington State University) - http://hubblesite.org/newscenter/archive/releases/2007/08/image/a/ ([image link http://imgsrc.hubblesite.org/hu/db/images/hs-2007-08-a-full_jpg.jpg]), Public Domain, retrieved January 19, 2017, from https://</a:t>
            </a:r>
            <a:r>
              <a:rPr lang="en-US" dirty="0" smtClean="0"/>
              <a:t>commons.wikimedia.org/w/index.php?curid=2109854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672231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Galaxy classification</a:t>
            </a:r>
          </a:p>
        </p:txBody>
      </p:sp>
      <p:sp>
        <p:nvSpPr>
          <p:cNvPr id="3" name="Content Placeholder 2"/>
          <p:cNvSpPr>
            <a:spLocks noGrp="1"/>
          </p:cNvSpPr>
          <p:nvPr>
            <p:ph idx="1"/>
          </p:nvPr>
        </p:nvSpPr>
        <p:spPr>
          <a:xfrm>
            <a:off x="685801" y="2142067"/>
            <a:ext cx="10131425" cy="3889617"/>
          </a:xfrm>
        </p:spPr>
        <p:txBody>
          <a:bodyPr>
            <a:normAutofit/>
          </a:bodyPr>
          <a:lstStyle/>
          <a:p>
            <a:r>
              <a:rPr lang="en-US" dirty="0"/>
              <a:t>Spiral galaxies take their name from their bright spiral arms.</a:t>
            </a:r>
          </a:p>
          <a:p>
            <a:r>
              <a:rPr lang="en-US" dirty="0"/>
              <a:t>These arms are outlined by clumps of bright and hot O and B stars, and the compressed dusty gas from which these stars form.</a:t>
            </a:r>
          </a:p>
          <a:p>
            <a:r>
              <a:rPr lang="en-US" dirty="0"/>
              <a:t>Approximately half of all spiral and lenticular galaxies show a central linear bar.</a:t>
            </a:r>
          </a:p>
          <a:p>
            <a:r>
              <a:rPr lang="en-US" dirty="0"/>
              <a:t>The barred systems SB0, </a:t>
            </a:r>
            <a:r>
              <a:rPr lang="en-US" dirty="0" err="1"/>
              <a:t>Sba</a:t>
            </a:r>
            <a:r>
              <a:rPr lang="en-US" dirty="0"/>
              <a:t>, ..., </a:t>
            </a:r>
            <a:r>
              <a:rPr lang="en-US" dirty="0" err="1"/>
              <a:t>SBd</a:t>
            </a:r>
            <a:r>
              <a:rPr lang="en-US" dirty="0"/>
              <a:t>, form a sequence parallel to that of the unbarred galaxies.</a:t>
            </a:r>
          </a:p>
          <a:p>
            <a:r>
              <a:rPr lang="en-US" dirty="0"/>
              <a:t>Along the sequence of spirals from Sa to </a:t>
            </a:r>
            <a:r>
              <a:rPr lang="en-US" dirty="0" err="1"/>
              <a:t>Sd</a:t>
            </a:r>
            <a:r>
              <a:rPr lang="en-US" dirty="0"/>
              <a:t>, the central bulge becomes less important relative to the rapidly rotating disk, while the spiral arms become more open and the fraction of gas and young stars in the disk decreases.</a:t>
            </a:r>
          </a:p>
          <a:p>
            <a:r>
              <a:rPr lang="en-US" dirty="0"/>
              <a:t>Our Milky Way galaxy is most likely an </a:t>
            </a:r>
            <a:r>
              <a:rPr lang="en-US" dirty="0" err="1"/>
              <a:t>Sc</a:t>
            </a:r>
            <a:r>
              <a:rPr lang="en-US" dirty="0"/>
              <a:t> galaxy, or perhaps an intermediate </a:t>
            </a:r>
            <a:r>
              <a:rPr lang="en-US" dirty="0" err="1"/>
              <a:t>Sbc</a:t>
            </a:r>
            <a:r>
              <a:rPr lang="en-US" dirty="0"/>
              <a:t> type.</a:t>
            </a:r>
          </a:p>
          <a:p>
            <a:endParaRPr lang="en-US" dirty="0"/>
          </a:p>
        </p:txBody>
      </p:sp>
      <p:pic>
        <p:nvPicPr>
          <p:cNvPr id="10242" name="Picture 2" descr="https://upload.wikimedia.org/wikipedia/commons/thumb/c/c5/M101_hires_STScI-PRC2006-10a.jpg/1280px-M101_hires_STScI-PRC2006-1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815" y="126771"/>
            <a:ext cx="3096964" cy="24219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14919" y="1013254"/>
            <a:ext cx="1556951" cy="369332"/>
          </a:xfrm>
          <a:prstGeom prst="rect">
            <a:avLst/>
          </a:prstGeom>
          <a:noFill/>
        </p:spPr>
        <p:txBody>
          <a:bodyPr wrap="square" rtlCol="0">
            <a:spAutoFit/>
          </a:bodyPr>
          <a:lstStyle/>
          <a:p>
            <a:r>
              <a:rPr lang="en-CA" dirty="0" smtClean="0"/>
              <a:t>M101</a:t>
            </a:r>
            <a:endParaRPr lang="en-CA" dirty="0"/>
          </a:p>
        </p:txBody>
      </p:sp>
      <p:sp>
        <p:nvSpPr>
          <p:cNvPr id="5" name="Footer Placeholder 4"/>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39</a:t>
            </a:r>
          </a:p>
          <a:p>
            <a:r>
              <a:rPr lang="en-US" dirty="0"/>
              <a:t>By NASA, ESA, and The Hubble Heritage Team (</a:t>
            </a:r>
            <a:r>
              <a:rPr lang="en-US" dirty="0" err="1"/>
              <a:t>STScI</a:t>
            </a:r>
            <a:r>
              <a:rPr lang="en-US" dirty="0"/>
              <a:t>/AURA) - http://www.spacetelescope.org/images/opo0624a/ (direct link)http://hubblesite.org/newscenter/archive/releases/2006/24/image/a (direct link), Public Domain, retrieved January 19, 2017, from https://commons.wikimedia.org/w/index.php?curid=5968476</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94648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Galaxy classification</a:t>
            </a:r>
          </a:p>
        </p:txBody>
      </p:sp>
      <p:sp>
        <p:nvSpPr>
          <p:cNvPr id="3" name="Content Placeholder 2"/>
          <p:cNvSpPr>
            <a:spLocks noGrp="1"/>
          </p:cNvSpPr>
          <p:nvPr>
            <p:ph idx="1"/>
          </p:nvPr>
        </p:nvSpPr>
        <p:spPr/>
        <p:txBody>
          <a:bodyPr/>
          <a:lstStyle/>
          <a:p>
            <a:r>
              <a:rPr lang="en-US" dirty="0"/>
              <a:t>The Sm and </a:t>
            </a:r>
            <a:r>
              <a:rPr lang="en-US" dirty="0" err="1"/>
              <a:t>SBm</a:t>
            </a:r>
            <a:r>
              <a:rPr lang="en-US" dirty="0"/>
              <a:t> classes are </a:t>
            </a:r>
            <a:r>
              <a:rPr lang="en-US" dirty="0" err="1"/>
              <a:t>Magellanic</a:t>
            </a:r>
            <a:r>
              <a:rPr lang="en-US" dirty="0"/>
              <a:t> spirals, named after their prototype, which is our Large </a:t>
            </a:r>
            <a:r>
              <a:rPr lang="en-US" dirty="0" err="1"/>
              <a:t>Magellanic</a:t>
            </a:r>
            <a:r>
              <a:rPr lang="en-US" dirty="0"/>
              <a:t> Cloud.</a:t>
            </a:r>
          </a:p>
          <a:p>
            <a:r>
              <a:rPr lang="en-US" dirty="0"/>
              <a:t>In these, the spiral is often reduced to a single small arm.</a:t>
            </a:r>
          </a:p>
          <a:p>
            <a:r>
              <a:rPr lang="en-US" dirty="0"/>
              <a:t>As the galaxy luminosity decreases, so does the speed at which the disk rotates; Dimmer galaxies are more massive.</a:t>
            </a:r>
          </a:p>
          <a:p>
            <a:r>
              <a:rPr lang="en-US" dirty="0"/>
              <a:t>“Early type” and “Late type” galaxies are terms often used to describe the position of a galaxy along the sequence from elliptical galaxies S0s to Sa, Sb, and </a:t>
            </a:r>
            <a:r>
              <a:rPr lang="en-US" dirty="0" err="1"/>
              <a:t>Sc</a:t>
            </a:r>
            <a:r>
              <a:rPr lang="en-US" dirty="0"/>
              <a:t> spirals.</a:t>
            </a:r>
          </a:p>
        </p:txBody>
      </p:sp>
      <p:pic>
        <p:nvPicPr>
          <p:cNvPr id="11266" name="Picture 2" descr="Large.mc.arp.750p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497" y="205946"/>
            <a:ext cx="3548126" cy="236541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39, 40</a:t>
            </a:r>
          </a:p>
          <a:p>
            <a:r>
              <a:rPr lang="en-CA" dirty="0"/>
              <a:t>Public Domain, retrieved January 19, 2017, from https://</a:t>
            </a:r>
            <a:r>
              <a:rPr lang="en-CA" dirty="0" smtClean="0"/>
              <a:t>commons.wikimedia.org/w/index.php?curid=57110</a:t>
            </a:r>
            <a:endParaRPr lang="en-CA"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535486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Galaxy classification</a:t>
            </a:r>
          </a:p>
        </p:txBody>
      </p:sp>
      <p:sp>
        <p:nvSpPr>
          <p:cNvPr id="3" name="Content Placeholder 2"/>
          <p:cNvSpPr>
            <a:spLocks noGrp="1"/>
          </p:cNvSpPr>
          <p:nvPr>
            <p:ph idx="1"/>
          </p:nvPr>
        </p:nvSpPr>
        <p:spPr/>
        <p:txBody>
          <a:bodyPr/>
          <a:lstStyle/>
          <a:p>
            <a:r>
              <a:rPr lang="en-US" dirty="0"/>
              <a:t>All other galaxies that do not fit into the other categories were originally placed in the Irregular class.</a:t>
            </a:r>
          </a:p>
          <a:p>
            <a:r>
              <a:rPr lang="en-US" dirty="0"/>
              <a:t>Today, the term is only used for small blue galaxies which lack any organized spiral or other structure.</a:t>
            </a:r>
          </a:p>
          <a:p>
            <a:r>
              <a:rPr lang="en-US" dirty="0"/>
              <a:t>Other galaxies that would have originally been classified as irregulars include starburst galaxies, and interacting galaxies.</a:t>
            </a:r>
          </a:p>
          <a:p>
            <a:r>
              <a:rPr lang="en-US" dirty="0"/>
              <a:t>Starburst galaxies are galaxies that have formed many stars in the recent past, and their disturbed appearance is due in part to the gas being thrown out by supernovae explosions.</a:t>
            </a:r>
          </a:p>
          <a:p>
            <a:r>
              <a:rPr lang="en-US" dirty="0"/>
              <a:t>Interacting galaxies are galaxies in which two or more systems have come near to each other, and galaxies that appear to be the result of a merger between two or more smaller systems.</a:t>
            </a:r>
          </a:p>
        </p:txBody>
      </p:sp>
      <p:pic>
        <p:nvPicPr>
          <p:cNvPr id="12290" name="Picture 2" descr="https://upload.wikimedia.org/wikipedia/commons/thumb/b/b7/Irregular_galaxy_NGC_1427A_%28captured_by_the_Hubble_Space_Telescope%29.jpg/220px-Irregular_galaxy_NGC_1427A_%28captured_by_the_Hubble_Space_Telescope%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467" y="156633"/>
            <a:ext cx="20955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30962" y="864973"/>
            <a:ext cx="1565189" cy="369332"/>
          </a:xfrm>
          <a:prstGeom prst="rect">
            <a:avLst/>
          </a:prstGeom>
          <a:noFill/>
        </p:spPr>
        <p:txBody>
          <a:bodyPr wrap="square" rtlCol="0">
            <a:spAutoFit/>
          </a:bodyPr>
          <a:lstStyle/>
          <a:p>
            <a:r>
              <a:rPr lang="en-CA" dirty="0" smtClean="0"/>
              <a:t>NGC 1427A</a:t>
            </a:r>
            <a:endParaRPr lang="en-CA" dirty="0"/>
          </a:p>
        </p:txBody>
      </p:sp>
      <p:sp>
        <p:nvSpPr>
          <p:cNvPr id="5" name="Footer Placeholder 4"/>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40, 41</a:t>
            </a:r>
          </a:p>
          <a:p>
            <a:r>
              <a:rPr lang="en-US" dirty="0"/>
              <a:t>By </a:t>
            </a:r>
            <a:r>
              <a:rPr lang="en-US" dirty="0" err="1"/>
              <a:t>Credit:Image</a:t>
            </a:r>
            <a:r>
              <a:rPr lang="en-US" dirty="0"/>
              <a:t>: European Space Agency &amp; </a:t>
            </a:r>
            <a:r>
              <a:rPr lang="en-US" dirty="0" err="1"/>
              <a:t>NASAAcknowledgements:Project</a:t>
            </a:r>
            <a:r>
              <a:rPr lang="en-US" dirty="0"/>
              <a:t> Investigators for the original Hubble data: K.D. Kuntz (GSFC), F. </a:t>
            </a:r>
            <a:r>
              <a:rPr lang="en-US" dirty="0" err="1"/>
              <a:t>Bresolin</a:t>
            </a:r>
            <a:r>
              <a:rPr lang="en-US" dirty="0"/>
              <a:t> (University of Hawaii), J. </a:t>
            </a:r>
            <a:r>
              <a:rPr lang="en-US" dirty="0" err="1"/>
              <a:t>Trauger</a:t>
            </a:r>
            <a:r>
              <a:rPr lang="en-US" dirty="0"/>
              <a:t> (JPL), J. </a:t>
            </a:r>
            <a:r>
              <a:rPr lang="en-US" dirty="0" err="1"/>
              <a:t>Mould</a:t>
            </a:r>
            <a:r>
              <a:rPr lang="en-US" dirty="0"/>
              <a:t> (NOAO), and Y.-H. Chu (University of Illinois, Urbana)Image processing: </a:t>
            </a:r>
            <a:r>
              <a:rPr lang="en-US" dirty="0" err="1"/>
              <a:t>Davide</a:t>
            </a:r>
            <a:r>
              <a:rPr lang="en-US" dirty="0"/>
              <a:t> De Martin (ESA/Hubble)CFHT image: Canada-France-Hawaii Telescope/J.-C. </a:t>
            </a:r>
            <a:r>
              <a:rPr lang="en-US" dirty="0" err="1"/>
              <a:t>Cuillandre</a:t>
            </a:r>
            <a:r>
              <a:rPr lang="en-US" dirty="0"/>
              <a:t>/</a:t>
            </a:r>
            <a:r>
              <a:rPr lang="en-US" dirty="0" err="1"/>
              <a:t>CoelumNOAO</a:t>
            </a:r>
            <a:r>
              <a:rPr lang="en-US" dirty="0"/>
              <a:t> image: George Jacoby, Bruce </a:t>
            </a:r>
            <a:r>
              <a:rPr lang="en-US" dirty="0" err="1"/>
              <a:t>Bohannan</a:t>
            </a:r>
            <a:r>
              <a:rPr lang="en-US" dirty="0"/>
              <a:t>, Mark Hanna/NOAO/AURA/NSF - http://www.spacetelescope.org/news/html/heic0602.html ([cdn.spacetelescope.org/archives/images/screen/heic0602a.jpg direct link])See also: http://hubblesite.org/newscenter/newsdesk/archive/releases/2006/10/image/a, CC BY 3.0, https://commons.wikimedia.org/w/index.php?curid=36216331, retrieved January 18, 2017, from https://</a:t>
            </a:r>
            <a:r>
              <a:rPr lang="en-US" dirty="0" smtClean="0"/>
              <a:t>upload.wikimedia.org/wikipedia/commons/c/c5/M101_hires_STScI-PRC2006-10a.jpg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408880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a:t>
            </a:r>
          </a:p>
        </p:txBody>
      </p:sp>
      <p:sp>
        <p:nvSpPr>
          <p:cNvPr id="3" name="Content Placeholder 2"/>
          <p:cNvSpPr>
            <a:spLocks noGrp="1"/>
          </p:cNvSpPr>
          <p:nvPr>
            <p:ph idx="1"/>
          </p:nvPr>
        </p:nvSpPr>
        <p:spPr/>
        <p:txBody>
          <a:bodyPr/>
          <a:lstStyle/>
          <a:p>
            <a:r>
              <a:rPr lang="en-US" dirty="0"/>
              <a:t>All of the information we have about the universe comes from observing their light. Mainly, we observe in the UV, visible, and the IR.</a:t>
            </a:r>
          </a:p>
          <a:p>
            <a:r>
              <a:rPr lang="en-US" dirty="0"/>
              <a:t>The amount of light and the wavelength of the light coming from a star depends largely on its surface area, temperature, and its chemical composition.</a:t>
            </a:r>
          </a:p>
          <a:p>
            <a:r>
              <a:rPr lang="en-US" dirty="0"/>
              <a:t>The luminosity of a star is a measure of the amount of energy it outputs per seconds, and the SI unit for luminosity is Watts, although it is more commonly measured in ergs per second, since astronomers tend to use </a:t>
            </a:r>
            <a:r>
              <a:rPr lang="en-US" dirty="0" err="1"/>
              <a:t>c.g.s</a:t>
            </a:r>
            <a:r>
              <a:rPr lang="en-US" dirty="0"/>
              <a:t>. units.</a:t>
            </a:r>
          </a:p>
          <a:p>
            <a:r>
              <a:rPr lang="en-US" dirty="0"/>
              <a:t>The apparent brightness or flux is the total energy received per second on each square meter (or square cm) of the observer’s telescope, with units of W m</a:t>
            </a:r>
            <a:r>
              <a:rPr lang="en-US" baseline="30000" dirty="0"/>
              <a:t>-2</a:t>
            </a:r>
            <a:r>
              <a:rPr lang="en-US" dirty="0"/>
              <a:t> or ergs s</a:t>
            </a:r>
            <a:r>
              <a:rPr lang="en-US" baseline="30000" dirty="0"/>
              <a:t>-1</a:t>
            </a:r>
            <a:r>
              <a:rPr lang="en-US" dirty="0"/>
              <a:t> cm</a:t>
            </a:r>
            <a:r>
              <a:rPr lang="en-US" baseline="30000" dirty="0"/>
              <a:t>-2</a:t>
            </a:r>
            <a:r>
              <a:rPr lang="en-US" dirty="0"/>
              <a:t>.  </a:t>
            </a:r>
          </a:p>
        </p:txBody>
      </p:sp>
      <p:pic>
        <p:nvPicPr>
          <p:cNvPr id="1026" name="Picture 2" descr="Image result for electromagnetic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840" y="281124"/>
            <a:ext cx="4966931" cy="18609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Information taken from </a:t>
            </a:r>
            <a:r>
              <a:rPr lang="en-US" dirty="0" err="1" smtClean="0"/>
              <a:t>Sparke</a:t>
            </a:r>
            <a:r>
              <a:rPr lang="en-US" dirty="0" smtClean="0"/>
              <a:t> &amp; Gallagher “Galaxies in the Universe: An introduction”, 2</a:t>
            </a:r>
            <a:r>
              <a:rPr lang="en-US" baseline="30000" dirty="0" smtClean="0"/>
              <a:t>nd</a:t>
            </a:r>
            <a:r>
              <a:rPr lang="en-US" dirty="0" smtClean="0"/>
              <a:t> Ed. P. 2</a:t>
            </a:r>
          </a:p>
          <a:p>
            <a:r>
              <a:rPr lang="en-US" dirty="0"/>
              <a:t>Electromagnetic spectrum [Digital image]. (</a:t>
            </a:r>
            <a:r>
              <a:rPr lang="en-US" dirty="0" err="1"/>
              <a:t>n.d.</a:t>
            </a:r>
            <a:r>
              <a:rPr lang="en-US" dirty="0"/>
              <a:t>). Retrieved January 18, 2017, from https://imagine.gsfc.nasa.gov/Images/science/EM_spectrum_compare_level1_lg.jpg</a:t>
            </a:r>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069743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Galaxy classification</a:t>
            </a:r>
            <a:endParaRPr lang="en-CA" dirty="0"/>
          </a:p>
        </p:txBody>
      </p:sp>
      <p:sp>
        <p:nvSpPr>
          <p:cNvPr id="3" name="Content Placeholder 2"/>
          <p:cNvSpPr>
            <a:spLocks noGrp="1"/>
          </p:cNvSpPr>
          <p:nvPr>
            <p:ph idx="1"/>
          </p:nvPr>
        </p:nvSpPr>
        <p:spPr/>
        <p:txBody>
          <a:bodyPr/>
          <a:lstStyle/>
          <a:p>
            <a:r>
              <a:rPr lang="en-CA" dirty="0" smtClean="0"/>
              <a:t>A widely used expansion of the Hubble sequence is the De </a:t>
            </a:r>
            <a:r>
              <a:rPr lang="en-CA" dirty="0" err="1" smtClean="0"/>
              <a:t>Vaucouleurs</a:t>
            </a:r>
            <a:r>
              <a:rPr lang="en-CA" dirty="0" smtClean="0"/>
              <a:t> system.</a:t>
            </a:r>
          </a:p>
          <a:p>
            <a:r>
              <a:rPr lang="en-CA" dirty="0" smtClean="0"/>
              <a:t>The De </a:t>
            </a:r>
            <a:r>
              <a:rPr lang="en-CA" dirty="0" err="1" smtClean="0"/>
              <a:t>Vaucouleurs</a:t>
            </a:r>
            <a:r>
              <a:rPr lang="en-CA" dirty="0" smtClean="0"/>
              <a:t> system still divides galaxies into </a:t>
            </a:r>
            <a:r>
              <a:rPr lang="en-CA" dirty="0" err="1" smtClean="0"/>
              <a:t>ellipticals</a:t>
            </a:r>
            <a:r>
              <a:rPr lang="en-CA" dirty="0" smtClean="0"/>
              <a:t>, lenticulars, spirals, and irregulars, however it introduced a more elaborate classification system for spiral galaxies.</a:t>
            </a:r>
          </a:p>
          <a:p>
            <a:r>
              <a:rPr lang="en-CA" dirty="0" smtClean="0"/>
              <a:t>Galaxies are further divided based on whether or not they contain a bar, rings, or spiral arms.</a:t>
            </a:r>
            <a:endParaRPr lang="en-CA" dirty="0"/>
          </a:p>
        </p:txBody>
      </p:sp>
      <p:sp>
        <p:nvSpPr>
          <p:cNvPr id="4" name="Footer Placeholder 3"/>
          <p:cNvSpPr>
            <a:spLocks noGrp="1"/>
          </p:cNvSpPr>
          <p:nvPr>
            <p:ph type="ftr" sz="quarter" idx="11"/>
          </p:nvPr>
        </p:nvSpPr>
        <p:spPr/>
        <p:txBody>
          <a:bodyPr/>
          <a:lstStyle/>
          <a:p>
            <a:r>
              <a:rPr lang="en-US" dirty="0"/>
              <a:t>Information taken from </a:t>
            </a:r>
            <a:r>
              <a:rPr lang="en-US" dirty="0" smtClean="0"/>
              <a:t>Wikipedia, “Galaxy Morphological classification”. Accessed </a:t>
            </a:r>
            <a:r>
              <a:rPr lang="en-US" dirty="0"/>
              <a:t>on January 18, 2017. https://en.wikipedia.org/wiki/Galaxy_morphological_classification</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550973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Galaxy classification</a:t>
            </a:r>
            <a:endParaRPr lang="en-CA" dirty="0"/>
          </a:p>
        </p:txBody>
      </p:sp>
      <p:pic>
        <p:nvPicPr>
          <p:cNvPr id="6146" name="Picture 2" descr="https://upload.wikimedia.org/wikipedia/commons/8/85/Hubble_-_de_Vaucouleurs_Galaxy_Morphology_Diagr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4422" y="1727428"/>
            <a:ext cx="8582526" cy="47246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685801" y="6452124"/>
            <a:ext cx="7827659" cy="377825"/>
          </a:xfrm>
        </p:spPr>
        <p:txBody>
          <a:bodyPr/>
          <a:lstStyle/>
          <a:p>
            <a:r>
              <a:rPr lang="en-CA" dirty="0"/>
              <a:t>By Antonio </a:t>
            </a:r>
            <a:r>
              <a:rPr lang="en-CA" dirty="0" err="1"/>
              <a:t>Ciccolella</a:t>
            </a:r>
            <a:r>
              <a:rPr lang="en-CA" dirty="0"/>
              <a:t> / M. De Leo - https://en.wikipedia.org/wiki/File:Hubble-Vaucouleurs.png, CC BY 3.0, retrieved January 19, 2017, from https://</a:t>
            </a:r>
            <a:r>
              <a:rPr lang="en-CA" dirty="0" smtClean="0"/>
              <a:t>commons.wikimedia.org/w/index.php?curid=50260841</a:t>
            </a:r>
            <a:endParaRPr lang="en-CA"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821745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Galaxy classification</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018" y="1564105"/>
            <a:ext cx="4267200" cy="5165558"/>
          </a:xfrm>
        </p:spPr>
      </p:pic>
      <p:pic>
        <p:nvPicPr>
          <p:cNvPr id="7170" name="Picture 2" descr="https://upload.wikimedia.org/wikipedia/commons/thumb/b/b8/NGC_6782_I_HST2002.jpg/220px-NGC_6782_I_HST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725" y="1564105"/>
            <a:ext cx="4557212" cy="3873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98105" y="5694947"/>
            <a:ext cx="4605338" cy="369332"/>
          </a:xfrm>
          <a:prstGeom prst="rect">
            <a:avLst/>
          </a:prstGeom>
          <a:noFill/>
        </p:spPr>
        <p:txBody>
          <a:bodyPr wrap="square" rtlCol="0">
            <a:spAutoFit/>
          </a:bodyPr>
          <a:lstStyle/>
          <a:p>
            <a:r>
              <a:rPr lang="en-CA" dirty="0" smtClean="0"/>
              <a:t>NGC 6872. Spiral </a:t>
            </a:r>
            <a:r>
              <a:rPr lang="en-CA" dirty="0" err="1" smtClean="0"/>
              <a:t>glaxy</a:t>
            </a:r>
            <a:r>
              <a:rPr lang="en-CA" dirty="0" smtClean="0"/>
              <a:t> – type SB(r)0/a</a:t>
            </a:r>
            <a:endParaRPr lang="en-CA" dirty="0"/>
          </a:p>
        </p:txBody>
      </p:sp>
      <p:sp>
        <p:nvSpPr>
          <p:cNvPr id="6" name="Footer Placeholder 5"/>
          <p:cNvSpPr>
            <a:spLocks noGrp="1"/>
          </p:cNvSpPr>
          <p:nvPr>
            <p:ph type="ftr" sz="quarter" idx="11"/>
          </p:nvPr>
        </p:nvSpPr>
        <p:spPr>
          <a:xfrm>
            <a:off x="5751513" y="6326723"/>
            <a:ext cx="6152465" cy="377825"/>
          </a:xfrm>
        </p:spPr>
        <p:txBody>
          <a:bodyPr/>
          <a:lstStyle/>
          <a:p>
            <a:r>
              <a:rPr lang="en-CA" dirty="0"/>
              <a:t>Fig. 5.7, D. </a:t>
            </a:r>
            <a:r>
              <a:rPr lang="en-CA" dirty="0" err="1"/>
              <a:t>Mihalas</a:t>
            </a:r>
            <a:r>
              <a:rPr lang="en-CA" dirty="0"/>
              <a:t>, J. </a:t>
            </a:r>
            <a:r>
              <a:rPr lang="en-CA" dirty="0" err="1"/>
              <a:t>Binney</a:t>
            </a:r>
            <a:r>
              <a:rPr lang="en-CA" dirty="0"/>
              <a:t>, (1981). </a:t>
            </a:r>
            <a:r>
              <a:rPr lang="en-CA" i="1" dirty="0"/>
              <a:t>Galactic Astronomy: Structure and Kinematics of Galaxies</a:t>
            </a:r>
            <a:endParaRPr lang="en-CA" dirty="0"/>
          </a:p>
          <a:p>
            <a:r>
              <a:rPr lang="en-US" dirty="0"/>
              <a:t>By The original </a:t>
            </a:r>
            <a:r>
              <a:rPr lang="en-US" dirty="0" err="1"/>
              <a:t>uploader</a:t>
            </a:r>
            <a:r>
              <a:rPr lang="en-US" dirty="0"/>
              <a:t> was Clh288 at English Wikipedia - Transferred from </a:t>
            </a:r>
            <a:r>
              <a:rPr lang="en-US" dirty="0" err="1"/>
              <a:t>en.wikipedia</a:t>
            </a:r>
            <a:r>
              <a:rPr lang="en-US" dirty="0"/>
              <a:t> to Commons., Public Domain, retrieved January 19, 2017, from https://commons.wikimedia.org/w/index.php?curid=2512401</a:t>
            </a:r>
            <a:endParaRPr lang="en-CA" dirty="0"/>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717609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1" y="2142067"/>
            <a:ext cx="10131425" cy="4419154"/>
          </a:xfrm>
        </p:spPr>
        <p:txBody>
          <a:bodyPr>
            <a:normAutofit fontScale="92500" lnSpcReduction="20000"/>
          </a:bodyPr>
          <a:lstStyle/>
          <a:p>
            <a:r>
              <a:rPr lang="en-US" dirty="0" smtClean="0"/>
              <a:t>L. S. </a:t>
            </a:r>
            <a:r>
              <a:rPr lang="en-US" dirty="0" err="1" smtClean="0"/>
              <a:t>Sparke</a:t>
            </a:r>
            <a:r>
              <a:rPr lang="en-US" dirty="0" smtClean="0"/>
              <a:t>, J. S. Gallagher (2008). </a:t>
            </a:r>
            <a:r>
              <a:rPr lang="en-US" i="1" dirty="0" smtClean="0"/>
              <a:t>Galaxies in the Universe: An introduction</a:t>
            </a:r>
            <a:r>
              <a:rPr lang="en-US" dirty="0" smtClean="0"/>
              <a:t> (2</a:t>
            </a:r>
            <a:r>
              <a:rPr lang="en-US" baseline="30000" dirty="0" smtClean="0"/>
              <a:t>nd</a:t>
            </a:r>
            <a:r>
              <a:rPr lang="en-US" dirty="0" smtClean="0"/>
              <a:t> Ed.). Cambridge University Press</a:t>
            </a:r>
          </a:p>
          <a:p>
            <a:r>
              <a:rPr lang="en-US" dirty="0"/>
              <a:t>Electromagnetic spectrum [Digital image]. (</a:t>
            </a:r>
            <a:r>
              <a:rPr lang="en-US" dirty="0" err="1"/>
              <a:t>n.d.</a:t>
            </a:r>
            <a:r>
              <a:rPr lang="en-US" dirty="0"/>
              <a:t>). Retrieved January 18, 2017, from https://imagine.gsfc.nasa.gov/Images/science/EM_spectrum_compare_level1_lg.jpg</a:t>
            </a:r>
            <a:endParaRPr lang="en-US" dirty="0" smtClean="0"/>
          </a:p>
          <a:p>
            <a:r>
              <a:rPr lang="en-US" dirty="0"/>
              <a:t>Parallax [Digital image]. (</a:t>
            </a:r>
            <a:r>
              <a:rPr lang="en-US" dirty="0" err="1"/>
              <a:t>n.d.</a:t>
            </a:r>
            <a:r>
              <a:rPr lang="en-US" dirty="0"/>
              <a:t>). Retrieved January 18, 2017, from http://hyperphysics.phy-astr.gsu.edu/hbase/Astro/imgast/stelpar.gif</a:t>
            </a:r>
          </a:p>
          <a:p>
            <a:r>
              <a:rPr lang="en-US" dirty="0"/>
              <a:t>By Darth </a:t>
            </a:r>
            <a:r>
              <a:rPr lang="en-US" dirty="0" err="1"/>
              <a:t>Kule</a:t>
            </a:r>
            <a:r>
              <a:rPr lang="en-US" dirty="0"/>
              <a:t> - Own work, Public Domain, r</a:t>
            </a:r>
            <a:r>
              <a:rPr lang="en-US" dirty="0" smtClean="0"/>
              <a:t>etrieved January 18, 2017, from https</a:t>
            </a:r>
            <a:r>
              <a:rPr lang="en-US" dirty="0"/>
              <a:t>://commons.wikimedia.org/w/index.php?curid=10555337</a:t>
            </a:r>
            <a:r>
              <a:rPr lang="en-US" dirty="0" smtClean="0"/>
              <a:t>https</a:t>
            </a:r>
            <a:r>
              <a:rPr lang="en-US" dirty="0"/>
              <a:t>://www.ifa.hawaii.edu/~</a:t>
            </a:r>
            <a:r>
              <a:rPr lang="en-US" dirty="0" smtClean="0"/>
              <a:t>barnes/ast110_06/tlos/gitu01_04.png</a:t>
            </a:r>
          </a:p>
          <a:p>
            <a:r>
              <a:rPr lang="en-US" dirty="0" smtClean="0"/>
              <a:t>Fig. 1.2. </a:t>
            </a:r>
            <a:r>
              <a:rPr lang="en-US" dirty="0"/>
              <a:t>L. S. </a:t>
            </a:r>
            <a:r>
              <a:rPr lang="en-US" dirty="0" err="1"/>
              <a:t>Sparke</a:t>
            </a:r>
            <a:r>
              <a:rPr lang="en-US" dirty="0"/>
              <a:t>, J. S. Gallagher (2008). </a:t>
            </a:r>
            <a:r>
              <a:rPr lang="en-US" i="1" dirty="0"/>
              <a:t>Galaxies in the Universe: An introduction</a:t>
            </a:r>
            <a:r>
              <a:rPr lang="en-US" dirty="0"/>
              <a:t> (2</a:t>
            </a:r>
            <a:r>
              <a:rPr lang="en-US" baseline="30000" dirty="0"/>
              <a:t>nd</a:t>
            </a:r>
            <a:r>
              <a:rPr lang="en-US" dirty="0"/>
              <a:t> Ed</a:t>
            </a:r>
            <a:r>
              <a:rPr lang="en-US" dirty="0" smtClean="0"/>
              <a:t>.). – G. Jacoby et al., Spectral library</a:t>
            </a:r>
          </a:p>
          <a:p>
            <a:r>
              <a:rPr lang="en-US" dirty="0"/>
              <a:t>Fig. 1.4. L. S. </a:t>
            </a:r>
            <a:r>
              <a:rPr lang="en-US" dirty="0" err="1"/>
              <a:t>Sparke</a:t>
            </a:r>
            <a:r>
              <a:rPr lang="en-US" dirty="0"/>
              <a:t>, J. S. Gallagher (2008). </a:t>
            </a:r>
            <a:r>
              <a:rPr lang="en-US" i="1" dirty="0"/>
              <a:t>Galaxies in the Universe: An introduction</a:t>
            </a:r>
            <a:r>
              <a:rPr lang="en-US" dirty="0"/>
              <a:t> (2</a:t>
            </a:r>
            <a:r>
              <a:rPr lang="en-US" baseline="30000" dirty="0"/>
              <a:t>nd</a:t>
            </a:r>
            <a:r>
              <a:rPr lang="en-US" dirty="0"/>
              <a:t> Ed.). – Geneva Observatory </a:t>
            </a:r>
            <a:r>
              <a:rPr lang="en-US" dirty="0" smtClean="0"/>
              <a:t>tracks</a:t>
            </a:r>
          </a:p>
          <a:p>
            <a:r>
              <a:rPr lang="en-US" dirty="0"/>
              <a:t>Fig. </a:t>
            </a:r>
            <a:r>
              <a:rPr lang="en-US" dirty="0" smtClean="0"/>
              <a:t>1.9. </a:t>
            </a:r>
            <a:r>
              <a:rPr lang="en-US" dirty="0"/>
              <a:t>L. S. </a:t>
            </a:r>
            <a:r>
              <a:rPr lang="en-US" dirty="0" err="1"/>
              <a:t>Sparke</a:t>
            </a:r>
            <a:r>
              <a:rPr lang="en-US" dirty="0"/>
              <a:t>, J. S. Gallagher (2008). </a:t>
            </a:r>
            <a:r>
              <a:rPr lang="en-US" i="1" dirty="0"/>
              <a:t>Galaxies in the Universe: An introduction</a:t>
            </a:r>
            <a:r>
              <a:rPr lang="en-US" dirty="0"/>
              <a:t> (2</a:t>
            </a:r>
            <a:r>
              <a:rPr lang="en-US" baseline="30000" dirty="0"/>
              <a:t>nd</a:t>
            </a:r>
            <a:r>
              <a:rPr lang="en-US" dirty="0"/>
              <a:t> Ed.). </a:t>
            </a:r>
            <a:endParaRPr lang="en-US" dirty="0" smtClean="0"/>
          </a:p>
          <a:p>
            <a:r>
              <a:rPr lang="en-US" dirty="0"/>
              <a:t>Fig. </a:t>
            </a:r>
            <a:r>
              <a:rPr lang="en-US" dirty="0" smtClean="0"/>
              <a:t>1</a:t>
            </a:r>
            <a:r>
              <a:rPr lang="en-US" dirty="0"/>
              <a:t>0</a:t>
            </a:r>
            <a:r>
              <a:rPr lang="en-US" dirty="0" smtClean="0"/>
              <a:t>. </a:t>
            </a:r>
            <a:r>
              <a:rPr lang="en-US" dirty="0"/>
              <a:t>L. S. </a:t>
            </a:r>
            <a:r>
              <a:rPr lang="en-US" dirty="0" err="1"/>
              <a:t>Sparke</a:t>
            </a:r>
            <a:r>
              <a:rPr lang="en-US" dirty="0"/>
              <a:t>, J. S. Gallagher (2008). </a:t>
            </a:r>
            <a:r>
              <a:rPr lang="en-US" i="1" dirty="0"/>
              <a:t>Galaxies in the Universe: An introduction</a:t>
            </a:r>
            <a:r>
              <a:rPr lang="en-US" dirty="0"/>
              <a:t> (2</a:t>
            </a:r>
            <a:r>
              <a:rPr lang="en-US" baseline="30000" dirty="0"/>
              <a:t>nd</a:t>
            </a:r>
            <a:r>
              <a:rPr lang="en-US" dirty="0"/>
              <a:t> Ed.).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48454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685801" y="1588168"/>
            <a:ext cx="10131425" cy="5269831"/>
          </a:xfrm>
        </p:spPr>
        <p:txBody>
          <a:bodyPr>
            <a:normAutofit/>
          </a:bodyPr>
          <a:lstStyle/>
          <a:p>
            <a:r>
              <a:rPr lang="en-US" dirty="0"/>
              <a:t>By The original </a:t>
            </a:r>
            <a:r>
              <a:rPr lang="en-US" dirty="0" err="1"/>
              <a:t>uploader</a:t>
            </a:r>
            <a:r>
              <a:rPr lang="en-US" dirty="0"/>
              <a:t> was Cosmo0 at English Wikipedia(Original text: None given) - Transferred from </a:t>
            </a:r>
            <a:r>
              <a:rPr lang="en-US" dirty="0" err="1"/>
              <a:t>en.wikipedia</a:t>
            </a:r>
            <a:r>
              <a:rPr lang="en-US" dirty="0"/>
              <a:t> to Commons., Public </a:t>
            </a:r>
            <a:r>
              <a:rPr lang="en-US" dirty="0" smtClean="0"/>
              <a:t>Domain, retrieved January 18, 2017, from https</a:t>
            </a:r>
            <a:r>
              <a:rPr lang="en-US" dirty="0"/>
              <a:t>://</a:t>
            </a:r>
            <a:r>
              <a:rPr lang="en-US" dirty="0" smtClean="0"/>
              <a:t>commons.wikimedia.org/w/index.php?curid=3591173</a:t>
            </a:r>
          </a:p>
          <a:p>
            <a:r>
              <a:rPr lang="en-US" dirty="0"/>
              <a:t>By The original </a:t>
            </a:r>
            <a:r>
              <a:rPr lang="en-US" dirty="0" err="1"/>
              <a:t>uploader</a:t>
            </a:r>
            <a:r>
              <a:rPr lang="en-US" dirty="0"/>
              <a:t> was Clh288 at English Wikipedia - Transferred from </a:t>
            </a:r>
            <a:r>
              <a:rPr lang="en-US" dirty="0" err="1"/>
              <a:t>en.wikipedia</a:t>
            </a:r>
            <a:r>
              <a:rPr lang="en-US" dirty="0"/>
              <a:t> to Commons., Public Domain</a:t>
            </a:r>
            <a:r>
              <a:rPr lang="en-US" dirty="0" smtClean="0"/>
              <a:t>, retrieved January 18, 2017, from </a:t>
            </a:r>
            <a:r>
              <a:rPr lang="en-US" dirty="0"/>
              <a:t>https://commons.wikimedia.org/w/index.php?curid=2512401</a:t>
            </a:r>
          </a:p>
          <a:p>
            <a:r>
              <a:rPr lang="en-US" dirty="0"/>
              <a:t>By NASA, ESA, and The Hubble Heritage Team (</a:t>
            </a:r>
            <a:r>
              <a:rPr lang="en-US" dirty="0" err="1"/>
              <a:t>STScI</a:t>
            </a:r>
            <a:r>
              <a:rPr lang="en-US" dirty="0"/>
              <a:t>/AURA); J. Blakeslee (Washington State University) - http://hubblesite.org/newscenter/archive/releases/2007/08/image/a/ ([image link http://imgsrc.hubblesite.org/hu/db/images/hs-2007-08-a-full_jpg.jpg]), Public Domain, </a:t>
            </a:r>
            <a:r>
              <a:rPr lang="en-US" dirty="0" smtClean="0"/>
              <a:t>retrieved January 19, 2017, from https</a:t>
            </a:r>
            <a:r>
              <a:rPr lang="en-US" dirty="0"/>
              <a:t>://</a:t>
            </a:r>
            <a:r>
              <a:rPr lang="en-US" dirty="0" smtClean="0"/>
              <a:t>commons.wikimedia.org/w/index.php?curid=2109854</a:t>
            </a:r>
          </a:p>
          <a:p>
            <a:r>
              <a:rPr lang="en-US" dirty="0"/>
              <a:t>By NASA, ESA, and The Hubble Heritage Team (</a:t>
            </a:r>
            <a:r>
              <a:rPr lang="en-US" dirty="0" err="1"/>
              <a:t>STScI</a:t>
            </a:r>
            <a:r>
              <a:rPr lang="en-US" dirty="0"/>
              <a:t>/AURA) - http://www.spacetelescope.org/images/opo0624a/ (direct link)http://hubblesite.org/newscenter/archive/releases/2006/24/image/a (direct link), Public Domain, </a:t>
            </a:r>
            <a:r>
              <a:rPr lang="en-US" dirty="0" smtClean="0"/>
              <a:t>retrieved January 19, 2017, from https</a:t>
            </a:r>
            <a:r>
              <a:rPr lang="en-US" dirty="0"/>
              <a:t>://</a:t>
            </a:r>
            <a:r>
              <a:rPr lang="en-US" dirty="0" smtClean="0"/>
              <a:t>commons.wikimedia.org/w/index.php?curid=5968476</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714113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fontScale="85000" lnSpcReduction="10000"/>
          </a:bodyPr>
          <a:lstStyle/>
          <a:p>
            <a:r>
              <a:rPr lang="en-US" dirty="0"/>
              <a:t>By </a:t>
            </a:r>
            <a:r>
              <a:rPr lang="en-US" dirty="0" err="1"/>
              <a:t>Credit:Image</a:t>
            </a:r>
            <a:r>
              <a:rPr lang="en-US" dirty="0"/>
              <a:t>: European Space Agency &amp; </a:t>
            </a:r>
            <a:r>
              <a:rPr lang="en-US" dirty="0" err="1"/>
              <a:t>NASAAcknowledgements:Project</a:t>
            </a:r>
            <a:r>
              <a:rPr lang="en-US" dirty="0"/>
              <a:t> Investigators for the original Hubble data: K.D. Kuntz (GSFC), F. </a:t>
            </a:r>
            <a:r>
              <a:rPr lang="en-US" dirty="0" err="1"/>
              <a:t>Bresolin</a:t>
            </a:r>
            <a:r>
              <a:rPr lang="en-US" dirty="0"/>
              <a:t> (University of Hawaii), J. </a:t>
            </a:r>
            <a:r>
              <a:rPr lang="en-US" dirty="0" err="1"/>
              <a:t>Trauger</a:t>
            </a:r>
            <a:r>
              <a:rPr lang="en-US" dirty="0"/>
              <a:t> (JPL), J. </a:t>
            </a:r>
            <a:r>
              <a:rPr lang="en-US" dirty="0" err="1"/>
              <a:t>Mould</a:t>
            </a:r>
            <a:r>
              <a:rPr lang="en-US" dirty="0"/>
              <a:t> (NOAO), and Y.-H. Chu (University of Illinois, Urbana)Image processing: </a:t>
            </a:r>
            <a:r>
              <a:rPr lang="en-US" dirty="0" err="1"/>
              <a:t>Davide</a:t>
            </a:r>
            <a:r>
              <a:rPr lang="en-US" dirty="0"/>
              <a:t> De Martin (ESA/Hubble)CFHT image: Canada-France-Hawaii Telescope/J.-C. </a:t>
            </a:r>
            <a:r>
              <a:rPr lang="en-US" dirty="0" err="1"/>
              <a:t>Cuillandre</a:t>
            </a:r>
            <a:r>
              <a:rPr lang="en-US" dirty="0"/>
              <a:t>/</a:t>
            </a:r>
            <a:r>
              <a:rPr lang="en-US" dirty="0" err="1"/>
              <a:t>CoelumNOAO</a:t>
            </a:r>
            <a:r>
              <a:rPr lang="en-US" dirty="0"/>
              <a:t> image: George Jacoby, Bruce </a:t>
            </a:r>
            <a:r>
              <a:rPr lang="en-US" dirty="0" err="1"/>
              <a:t>Bohannan</a:t>
            </a:r>
            <a:r>
              <a:rPr lang="en-US" dirty="0"/>
              <a:t>, Mark Hanna/NOAO/AURA/NSF - http://www.spacetelescope.org/news/html/heic0602.html ([cdn.spacetelescope.org/archives/images/screen/heic0602a.jpg direct link])See also: http://hubblesite.org/newscenter/newsdesk/archive/releases/2006/10/image/a, CC BY 3.0, https://commons.wikimedia.org/w/index.php?curid=36216331, retrieved January 18, 2017, from https://</a:t>
            </a:r>
            <a:r>
              <a:rPr lang="en-US" dirty="0" smtClean="0"/>
              <a:t>upload.wikimedia.org/wikipedia/commons/c/c5/M101_hires_STScI-PRC2006-10a.jpg</a:t>
            </a:r>
            <a:endParaRPr lang="en-CA" dirty="0" smtClean="0"/>
          </a:p>
          <a:p>
            <a:r>
              <a:rPr lang="en-CA" dirty="0" smtClean="0"/>
              <a:t>Public </a:t>
            </a:r>
            <a:r>
              <a:rPr lang="en-CA" dirty="0"/>
              <a:t>Domain, </a:t>
            </a:r>
            <a:r>
              <a:rPr lang="en-CA" dirty="0" smtClean="0"/>
              <a:t>retrieved January 19, 2017, from https</a:t>
            </a:r>
            <a:r>
              <a:rPr lang="en-CA" dirty="0"/>
              <a:t>://commons.wikimedia.org/w/index.php?curid=57110</a:t>
            </a:r>
          </a:p>
          <a:p>
            <a:r>
              <a:rPr lang="en-CA" dirty="0" smtClean="0"/>
              <a:t>By </a:t>
            </a:r>
            <a:r>
              <a:rPr lang="en-CA" dirty="0"/>
              <a:t>Antonio </a:t>
            </a:r>
            <a:r>
              <a:rPr lang="en-CA" dirty="0" err="1"/>
              <a:t>Ciccolella</a:t>
            </a:r>
            <a:r>
              <a:rPr lang="en-CA" dirty="0"/>
              <a:t> / M. De </a:t>
            </a:r>
            <a:r>
              <a:rPr lang="en-CA" dirty="0" smtClean="0"/>
              <a:t>Leo - </a:t>
            </a:r>
            <a:r>
              <a:rPr lang="en-CA" dirty="0"/>
              <a:t>https://en.wikipedia.org/wiki/File:Hubble-Vaucouleurs.png, CC BY 3.0, </a:t>
            </a:r>
            <a:r>
              <a:rPr lang="en-CA" dirty="0" smtClean="0"/>
              <a:t>retrieved January 19, 2017, from https</a:t>
            </a:r>
            <a:r>
              <a:rPr lang="en-CA" dirty="0"/>
              <a:t>://</a:t>
            </a:r>
            <a:r>
              <a:rPr lang="en-CA" dirty="0" smtClean="0"/>
              <a:t>commons.wikimedia.org/w/index.php?curid=50260841</a:t>
            </a:r>
          </a:p>
          <a:p>
            <a:r>
              <a:rPr lang="en-CA" dirty="0" smtClean="0"/>
              <a:t>Fig. 5.7, D. </a:t>
            </a:r>
            <a:r>
              <a:rPr lang="en-CA" dirty="0" err="1" smtClean="0"/>
              <a:t>Mihalas</a:t>
            </a:r>
            <a:r>
              <a:rPr lang="en-CA" dirty="0" smtClean="0"/>
              <a:t>, J. </a:t>
            </a:r>
            <a:r>
              <a:rPr lang="en-CA" dirty="0" err="1" smtClean="0"/>
              <a:t>Binney</a:t>
            </a:r>
            <a:r>
              <a:rPr lang="en-CA" dirty="0" smtClean="0"/>
              <a:t>, (1981). </a:t>
            </a:r>
            <a:r>
              <a:rPr lang="en-CA" i="1" dirty="0" smtClean="0"/>
              <a:t>Galactic Astronomy: Structure and Kinematics of Galaxies</a:t>
            </a:r>
            <a:endParaRPr lang="en-CA" dirty="0" smtClean="0"/>
          </a:p>
          <a:p>
            <a:r>
              <a:rPr lang="en-US" dirty="0"/>
              <a:t>By The original </a:t>
            </a:r>
            <a:r>
              <a:rPr lang="en-US" dirty="0" err="1"/>
              <a:t>uploader</a:t>
            </a:r>
            <a:r>
              <a:rPr lang="en-US" dirty="0"/>
              <a:t> was Clh288 at English Wikipedia - Transferred from </a:t>
            </a:r>
            <a:r>
              <a:rPr lang="en-US" dirty="0" err="1"/>
              <a:t>en.wikipedia</a:t>
            </a:r>
            <a:r>
              <a:rPr lang="en-US" dirty="0"/>
              <a:t> to Commons., Public Domain, </a:t>
            </a:r>
            <a:r>
              <a:rPr lang="en-US" dirty="0" smtClean="0"/>
              <a:t>retrieved January 19, 2017, from https</a:t>
            </a:r>
            <a:r>
              <a:rPr lang="en-US" dirty="0"/>
              <a:t>://commons.wikimedia.org/w/index.php?curid=2512401</a:t>
            </a:r>
            <a:endParaRPr lang="en-CA"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24094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Since stars shine with equal brightness in all directions, we can use the inverse-square law to find its luminosity L from the distance d and the measured flux F.</a:t>
                </a:r>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rPr>
                      <m:t> (1.1)</m:t>
                    </m:r>
                  </m:oMath>
                </a14:m>
                <a:endParaRPr lang="en-US" dirty="0"/>
              </a:p>
              <a:p>
                <a:r>
                  <a:rPr lang="en-US" dirty="0"/>
                  <a:t>The Sun’s total  or bolometric luminosity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=3.86</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26</m:t>
                        </m:r>
                      </m:sup>
                    </m:sSup>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=3.86×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33</m:t>
                        </m:r>
                      </m:sup>
                    </m:sSup>
                    <m:r>
                      <a:rPr lang="en-US" b="0" i="1" smtClean="0">
                        <a:latin typeface="Cambria Math" panose="02040503050406030204" pitchFamily="18" charset="0"/>
                        <a:ea typeface="Cambria Math" panose="02040503050406030204" pitchFamily="18" charset="0"/>
                      </a:rPr>
                      <m:t>𝑒𝑟𝑔</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−1</m:t>
                        </m:r>
                      </m:sup>
                    </m:sSup>
                  </m:oMath>
                </a14:m>
                <a:r>
                  <a:rPr lang="en-US" dirty="0"/>
                  <a:t>.</a:t>
                </a:r>
              </a:p>
              <a:p>
                <a:r>
                  <a:rPr lang="en-US" dirty="0"/>
                  <a:t>Stars can differ greatly in their luminosity, with the brightest stars being over a million times more luminous than the sun, and the faintest we measure being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i="1" smtClean="0">
                            <a:latin typeface="Cambria Math" panose="02040503050406030204" pitchFamily="18" charset="0"/>
                            <a:ea typeface="Cambria Math" panose="02040503050406030204" pitchFamily="18" charset="0"/>
                          </a:rPr>
                          <m:t>⊙</m:t>
                        </m:r>
                      </m:sub>
                    </m:sSub>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2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11635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ea typeface="Cambria Math" panose="02040503050406030204" pitchFamily="18" charset="0"/>
                  </a:rPr>
                  <a:t>Typically, lengths in astronomy are measured using the small-angle formula. If for example we have two binary stars at a distance d from us which appear to be separated on the sky by the angle </a:t>
                </a:r>
                <a:r>
                  <a:rPr lang="el-GR" dirty="0">
                    <a:ea typeface="Cambria Math" panose="02040503050406030204" pitchFamily="18" charset="0"/>
                  </a:rPr>
                  <a:t>α</a:t>
                </a:r>
                <a:r>
                  <a:rPr lang="en-US" dirty="0">
                    <a:ea typeface="Cambria Math" panose="02040503050406030204" pitchFamily="18" charset="0"/>
                  </a:rPr>
                  <a:t>, the distance D between the stars is given by</a:t>
                </a:r>
              </a:p>
              <a:p>
                <a14:m>
                  <m:oMath xmlns:m="http://schemas.openxmlformats.org/officeDocument/2006/math">
                    <m:r>
                      <a:rPr lang="en-US" i="1" smtClean="0">
                        <a:latin typeface="Cambria Math" panose="02040503050406030204" pitchFamily="18" charset="0"/>
                        <a:ea typeface="Cambria Math" panose="02040503050406030204" pitchFamily="18" charset="0"/>
                      </a:rPr>
                      <m:t>𝛼</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𝑟𝑎𝑑</m:t>
                        </m:r>
                      </m:e>
                    </m:d>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𝐷</m:t>
                        </m:r>
                      </m:num>
                      <m:den>
                        <m:r>
                          <a:rPr lang="en-US" b="0" i="1" smtClean="0">
                            <a:latin typeface="Cambria Math" panose="02040503050406030204" pitchFamily="18" charset="0"/>
                            <a:ea typeface="Cambria Math" panose="02040503050406030204" pitchFamily="18" charset="0"/>
                          </a:rPr>
                          <m:t>𝑑</m:t>
                        </m:r>
                      </m:den>
                    </m:f>
                    <m:r>
                      <a:rPr lang="en-US" b="0" i="1" smtClean="0">
                        <a:latin typeface="Cambria Math" panose="02040503050406030204" pitchFamily="18" charset="0"/>
                        <a:ea typeface="Cambria Math" panose="02040503050406030204" pitchFamily="18" charset="0"/>
                      </a:rPr>
                      <m:t> (1.2)</m:t>
                    </m:r>
                  </m:oMath>
                </a14:m>
                <a:endParaRPr lang="en-US" dirty="0"/>
              </a:p>
              <a:p>
                <a:r>
                  <a:rPr lang="el-GR" dirty="0"/>
                  <a:t>Α</a:t>
                </a:r>
                <a:r>
                  <a:rPr lang="en-US" dirty="0"/>
                  <a:t> is usually measured in </a:t>
                </a:r>
                <a:r>
                  <a:rPr lang="en-US" dirty="0" err="1"/>
                  <a:t>arcseconds</a:t>
                </a:r>
                <a:r>
                  <a:rPr lang="en-US" dirty="0"/>
                  <a:t>. 1” is 1/60 of an arcminute (1’) which is 1/60 of a degree.</a:t>
                </a:r>
              </a:p>
              <a:p>
                <a:r>
                  <a:rPr lang="en-US" dirty="0"/>
                  <a:t>Length is often given in terms of astronomical units. 1 AU is defined as the Earth’s mean radius, which is about 150 million kilometers.</a:t>
                </a:r>
              </a:p>
              <a:p>
                <a:r>
                  <a:rPr lang="en-US" dirty="0"/>
                  <a:t>Length is also often given in parsecs. A parsec is defined so that when D = 1 AU and </a:t>
                </a:r>
                <a:r>
                  <a:rPr lang="el-GR" dirty="0"/>
                  <a:t>α</a:t>
                </a:r>
                <a:r>
                  <a:rPr lang="en-US" dirty="0"/>
                  <a:t> = 1”, d = 1 pc = 3.09 x 10</a:t>
                </a:r>
                <a:r>
                  <a:rPr lang="en-US" baseline="30000" dirty="0"/>
                  <a:t>23</a:t>
                </a:r>
                <a:r>
                  <a:rPr lang="en-US" dirty="0"/>
                  <a:t> km = 3.26 light-years.</a:t>
                </a:r>
              </a:p>
              <a:p>
                <a:r>
                  <a:rPr lang="en-US" dirty="0"/>
                  <a:t>If we know the distance between two orbiting stars, we can use their orbital radius along with the speed they’re orbiting each other to measure their masses.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21" t="-668" r="-542" b="-1836"/>
                </a:stretch>
              </a:blipFill>
            </p:spPr>
            <p:txBody>
              <a:bodyPr/>
              <a:lstStyle/>
              <a:p>
                <a:r>
                  <a:rPr lang="en-US">
                    <a:noFill/>
                  </a:rPr>
                  <a:t> </a:t>
                </a:r>
              </a:p>
            </p:txBody>
          </p:sp>
        </mc:Fallback>
      </mc:AlternateContent>
      <p:pic>
        <p:nvPicPr>
          <p:cNvPr id="2050" name="Picture 2" descr="Image result for parall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890" y="146958"/>
            <a:ext cx="2631231" cy="199510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685801" y="6228921"/>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2,3</a:t>
            </a:r>
          </a:p>
          <a:p>
            <a:r>
              <a:rPr lang="en-US" dirty="0"/>
              <a:t>Parallax [Digital image]. (</a:t>
            </a:r>
            <a:r>
              <a:rPr lang="en-US" dirty="0" err="1"/>
              <a:t>n.d.</a:t>
            </a:r>
            <a:r>
              <a:rPr lang="en-US" dirty="0"/>
              <a:t>). Retrieved January 18, 2017, from http://hyperphysics.phy-astr.gsu.edu/hbase/Astro/imgast/stelpar.gif</a:t>
            </a:r>
          </a:p>
          <a:p>
            <a:endParaRPr lang="en-US" dirty="0"/>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33054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blackbody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1" y="2675467"/>
                <a:ext cx="10131425" cy="3649133"/>
              </a:xfrm>
            </p:spPr>
            <p:txBody>
              <a:bodyPr>
                <a:normAutofit fontScale="92500" lnSpcReduction="10000"/>
              </a:bodyPr>
              <a:lstStyle/>
              <a:p>
                <a:r>
                  <a:rPr lang="en-US" b="0" dirty="0"/>
                  <a:t>Stars are dense balls of hot gas, whose spectrums are well approximated by that of a blackbody, with a temperature ranging from just below 3000 K up to 100,000 K.</a:t>
                </a:r>
              </a:p>
              <a:p>
                <a:r>
                  <a:rPr lang="en-US" dirty="0"/>
                  <a:t>The spectra of stars are modified by the absorption and emission of atoms and molecules in the star’s outer layers. </a:t>
                </a:r>
              </a:p>
              <a:p>
                <a:r>
                  <a:rPr lang="en-US" b="0" dirty="0"/>
                  <a:t>A blackbody is an ideal radiator or perfect absorber.</a:t>
                </a:r>
              </a:p>
              <a:p>
                <a:r>
                  <a:rPr lang="en-US" dirty="0"/>
                  <a:t>At temperature T, the luminosity L of a blackbody of radius R is given by the Stefan-Boltzmann equation.</a:t>
                </a:r>
                <a:endParaRPr lang="en-US" b="0" dirty="0"/>
              </a:p>
              <a:p>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𝑆𝐵</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 (1.3)</m:t>
                    </m:r>
                  </m:oMath>
                </a14:m>
                <a:endParaRPr lang="en-US" dirty="0"/>
              </a:p>
              <a:p>
                <a:r>
                  <a:rPr lang="en-US" dirty="0" err="1"/>
                  <a:t>σ</a:t>
                </a:r>
                <a:r>
                  <a:rPr lang="en-US" baseline="-25000" dirty="0" err="1"/>
                  <a:t>SB</a:t>
                </a:r>
                <a:r>
                  <a:rPr lang="en-US" dirty="0"/>
                  <a:t> = 5.67 x 10</a:t>
                </a:r>
                <a:r>
                  <a:rPr lang="en-US" baseline="30000" dirty="0"/>
                  <a:t>-8</a:t>
                </a:r>
                <a:r>
                  <a:rPr lang="en-US" dirty="0"/>
                  <a:t> W m</a:t>
                </a:r>
                <a:r>
                  <a:rPr lang="en-US" baseline="30000" dirty="0"/>
                  <a:t>-2</a:t>
                </a:r>
                <a:r>
                  <a:rPr lang="en-US" dirty="0"/>
                  <a:t> K</a:t>
                </a:r>
                <a:r>
                  <a:rPr lang="en-US" baseline="30000" dirty="0"/>
                  <a:t>-4</a:t>
                </a:r>
                <a:r>
                  <a:rPr lang="en-US" dirty="0"/>
                  <a:t> and is known as the Stefan-Boltzmann constant.</a:t>
                </a:r>
              </a:p>
              <a:p>
                <a:r>
                  <a:rPr lang="en-US" dirty="0"/>
                  <a:t>For a star of luminosity L and radius R we define an effective temperature </a:t>
                </a:r>
                <a:r>
                  <a:rPr lang="en-US" dirty="0" err="1"/>
                  <a:t>T</a:t>
                </a:r>
                <a:r>
                  <a:rPr lang="en-US" baseline="-25000" dirty="0" err="1"/>
                  <a:t>eff</a:t>
                </a:r>
                <a:r>
                  <a:rPr lang="en-US" dirty="0"/>
                  <a:t> as the temperature of a blackbody with the same radius, which emits the same total energy.</a:t>
                </a:r>
              </a:p>
              <a:p>
                <a:r>
                  <a:rPr lang="en-US" dirty="0"/>
                  <a:t>The Sun’s effective temperature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𝑒𝑓𝑓</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5780 </m:t>
                    </m:r>
                    <m:r>
                      <a:rPr lang="en-US" b="0" i="1" smtClean="0">
                        <a:latin typeface="Cambria Math" panose="02040503050406030204" pitchFamily="18" charset="0"/>
                        <a:ea typeface="Cambria Math" panose="02040503050406030204" pitchFamily="18" charset="0"/>
                      </a:rPr>
                      <m:t>𝐾</m:t>
                    </m:r>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1" y="2675467"/>
                <a:ext cx="10131425" cy="3649133"/>
              </a:xfrm>
              <a:blipFill rotWithShape="0">
                <a:blip r:embed="rId2"/>
                <a:stretch>
                  <a:fillRect l="-301" t="-501" b="-1169"/>
                </a:stretch>
              </a:blipFill>
            </p:spPr>
            <p:txBody>
              <a:bodyPr/>
              <a:lstStyle/>
              <a:p>
                <a:r>
                  <a:rPr lang="en-CA">
                    <a:noFill/>
                  </a:rPr>
                  <a:t> </a:t>
                </a:r>
              </a:p>
            </p:txBody>
          </p:sp>
        </mc:Fallback>
      </mc:AlternateContent>
      <p:pic>
        <p:nvPicPr>
          <p:cNvPr id="3074" name="Picture 2" descr="Image result for black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3" y="-1"/>
            <a:ext cx="3400725" cy="271609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685801" y="6397797"/>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3</a:t>
            </a:r>
          </a:p>
          <a:p>
            <a:r>
              <a:rPr lang="en-US" dirty="0"/>
              <a:t>By Darth </a:t>
            </a:r>
            <a:r>
              <a:rPr lang="en-US" dirty="0" err="1"/>
              <a:t>Kule</a:t>
            </a:r>
            <a:r>
              <a:rPr lang="en-US" dirty="0"/>
              <a:t> - Own work, Public Domain, https://commons.wikimedia.org/w/index.php?curid=10555337https://www.ifa.hawaii.edu/~barnes/ast110_06/tlos/gitu01_04.png</a:t>
            </a:r>
          </a:p>
          <a:p>
            <a:endParaRPr lang="en-US" dirty="0"/>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76240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blackbody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Generally, not all of the light emitted from a star is measured, but only what arrives at the telescope in a given interval of wavelength or frequency. </a:t>
                </a:r>
              </a:p>
              <a:p>
                <a:r>
                  <a:rPr lang="en-US" dirty="0"/>
                  <a:t>The flux per unit wavelength </a:t>
                </a:r>
                <a:r>
                  <a:rPr lang="en-US" dirty="0" err="1"/>
                  <a:t>F</a:t>
                </a:r>
                <a:r>
                  <a:rPr lang="en-US" baseline="-25000" dirty="0" err="1"/>
                  <a:t>λ</a:t>
                </a:r>
                <a:r>
                  <a:rPr lang="en-US" dirty="0"/>
                  <a:t> is defined by setting F</a:t>
                </a:r>
                <a:r>
                  <a:rPr lang="el-GR" baseline="-25000" dirty="0"/>
                  <a:t>λ</a:t>
                </a:r>
                <a:r>
                  <a:rPr lang="en-US" dirty="0"/>
                  <a:t>(</a:t>
                </a:r>
                <a:r>
                  <a:rPr lang="el-GR" dirty="0"/>
                  <a:t>λ</a:t>
                </a:r>
                <a:r>
                  <a:rPr lang="en-US" dirty="0"/>
                  <a:t>)</a:t>
                </a:r>
                <a:r>
                  <a:rPr lang="el-GR" dirty="0"/>
                  <a:t>Δλ</a:t>
                </a:r>
                <a:r>
                  <a:rPr lang="en-US" dirty="0"/>
                  <a:t> to be the energy of the light received between wavelengths </a:t>
                </a:r>
                <a:r>
                  <a:rPr lang="el-GR" dirty="0"/>
                  <a:t>λ</a:t>
                </a:r>
                <a:r>
                  <a:rPr lang="en-US" dirty="0"/>
                  <a:t> and </a:t>
                </a:r>
                <a:r>
                  <a:rPr lang="el-GR" dirty="0"/>
                  <a:t>λ</a:t>
                </a:r>
                <a:r>
                  <a:rPr lang="en-US" dirty="0"/>
                  <a:t> + </a:t>
                </a:r>
                <a:r>
                  <a:rPr lang="el-GR" dirty="0"/>
                  <a:t>Δλ</a:t>
                </a:r>
                <a:r>
                  <a:rPr lang="en-US" dirty="0"/>
                  <a:t>.</a:t>
                </a:r>
              </a:p>
              <a:p>
                <a:r>
                  <a:rPr lang="en-US" dirty="0"/>
                  <a:t>The apparent brightness F is the integral over all wavelengths or frequencies.</a:t>
                </a:r>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nary>
                      <m:naryPr>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𝜆</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𝜆</m:t>
                            </m:r>
                          </m:e>
                        </m:d>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𝜆</m:t>
                        </m:r>
                      </m:e>
                    </m:nary>
                    <m:r>
                      <a:rPr lang="en-US" b="0" i="1" smtClean="0">
                        <a:latin typeface="Cambria Math" panose="02040503050406030204" pitchFamily="18" charset="0"/>
                        <a:ea typeface="Cambria Math" panose="02040503050406030204" pitchFamily="18" charset="0"/>
                      </a:rPr>
                      <m:t>=</m:t>
                    </m:r>
                    <m:nary>
                      <m:naryPr>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𝜐</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𝜐</m:t>
                            </m:r>
                          </m:e>
                        </m:d>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𝜐</m:t>
                        </m:r>
                      </m:e>
                    </m:nary>
                    <m:r>
                      <a:rPr lang="en-US" b="0" i="1" smtClean="0">
                        <a:latin typeface="Cambria Math" panose="02040503050406030204" pitchFamily="18" charset="0"/>
                        <a:ea typeface="Cambria Math" panose="02040503050406030204" pitchFamily="18" charset="0"/>
                      </a:rPr>
                      <m:t> (1.4)</m:t>
                    </m:r>
                  </m:oMath>
                </a14:m>
                <a:endParaRPr lang="en-US" dirty="0"/>
              </a:p>
              <a:p>
                <a:r>
                  <a:rPr lang="en-US" dirty="0"/>
                  <a:t>At temperature T, the peak of F</a:t>
                </a:r>
                <a:r>
                  <a:rPr lang="el-GR" baseline="-25000" dirty="0"/>
                  <a:t>λ</a:t>
                </a:r>
                <a:r>
                  <a:rPr lang="en-US" dirty="0"/>
                  <a:t> occurs at wavelength:</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2.9</m:t>
                            </m:r>
                          </m:num>
                          <m:den>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den>
                        </m:f>
                      </m:e>
                    </m:d>
                    <m:r>
                      <a:rPr lang="en-US" b="0" i="1" smtClean="0">
                        <a:latin typeface="Cambria Math" panose="02040503050406030204" pitchFamily="18" charset="0"/>
                      </a:rPr>
                      <m:t>𝑚𝑚</m:t>
                    </m:r>
                    <m:r>
                      <a:rPr lang="en-US" b="0" i="1" smtClean="0">
                        <a:latin typeface="Cambria Math" panose="02040503050406030204" pitchFamily="18" charset="0"/>
                      </a:rPr>
                      <m:t> (1.5)</m:t>
                    </m:r>
                  </m:oMath>
                </a14:m>
                <a:endParaRPr lang="en-US" dirty="0"/>
              </a:p>
              <a:p>
                <a:r>
                  <a:rPr lang="en-US" dirty="0"/>
                  <a:t>For the sun, this corresponds to yellow light, at approximately 5000 Å.</a:t>
                </a:r>
              </a:p>
              <a:p>
                <a:r>
                  <a:rPr lang="en-US" dirty="0"/>
                  <a:t>For people, uncooled parts of a telescope, and the Earth’s atmosphere all radiate mainly in the infrared, at about 10 </a:t>
                </a:r>
                <a:r>
                  <a:rPr lang="el-GR" dirty="0"/>
                  <a:t>μ</a:t>
                </a:r>
                <a:r>
                  <a:rPr lang="en-US" dirty="0"/>
                  <a:t>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1" t="-835" r="-542" b="-150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4</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9636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Stellar spectra</a:t>
            </a:r>
          </a:p>
        </p:txBody>
      </p:sp>
      <p:sp>
        <p:nvSpPr>
          <p:cNvPr id="3" name="Content Placeholder 2"/>
          <p:cNvSpPr>
            <a:spLocks noGrp="1"/>
          </p:cNvSpPr>
          <p:nvPr>
            <p:ph idx="1"/>
          </p:nvPr>
        </p:nvSpPr>
        <p:spPr>
          <a:xfrm>
            <a:off x="685801" y="2221442"/>
            <a:ext cx="10131425" cy="3649133"/>
          </a:xfrm>
        </p:spPr>
        <p:txBody>
          <a:bodyPr/>
          <a:lstStyle/>
          <a:p>
            <a:r>
              <a:rPr lang="en-US" dirty="0"/>
              <a:t>The hottest stars are the bluest, and their spectra show absorption lines of highly ionized atoms.</a:t>
            </a:r>
          </a:p>
          <a:p>
            <a:r>
              <a:rPr lang="en-US" dirty="0"/>
              <a:t>Cool stars emit most of their light at red or infrared wavelengths, and have absorption lines of neutral atoms or molecules.</a:t>
            </a:r>
          </a:p>
          <a:p>
            <a:r>
              <a:rPr lang="en-US" dirty="0"/>
              <a:t>In the nineteenth century, astronomers classified stars according to the strength of the </a:t>
            </a:r>
            <a:r>
              <a:rPr lang="en-US" dirty="0" err="1"/>
              <a:t>Balmer</a:t>
            </a:r>
            <a:r>
              <a:rPr lang="en-US" dirty="0"/>
              <a:t> lines of neutral hydrogen HI, with A stars having the strongest lines, followed by B, then C, etc.</a:t>
            </a:r>
          </a:p>
          <a:p>
            <a:r>
              <a:rPr lang="en-US" dirty="0"/>
              <a:t>In the 1880s, it was realized that when the classes were arranged in the order O B A F G K M, the strengths of all of the spectral lines, not just those of hydrogen, changed continuously along the sequence.</a:t>
            </a:r>
          </a:p>
          <a:p>
            <a:r>
              <a:rPr lang="en-US" dirty="0"/>
              <a:t>It is now known that this spectral sequence lists the stars in order of decreasing surface temperature.</a:t>
            </a:r>
          </a:p>
        </p:txBody>
      </p:sp>
      <p:sp>
        <p:nvSpPr>
          <p:cNvPr id="4" name="Footer Placeholder 3"/>
          <p:cNvSpPr>
            <a:spLocks noGrp="1"/>
          </p:cNvSpPr>
          <p:nvPr>
            <p:ph type="ftr" sz="quarter" idx="11"/>
          </p:nvPr>
        </p:nvSpPr>
        <p:spPr>
          <a:xfrm>
            <a:off x="685800" y="6248400"/>
            <a:ext cx="7827659" cy="377825"/>
          </a:xfrm>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4</a:t>
            </a:r>
            <a:endParaRPr lang="en-US" dirty="0"/>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11554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Stellar spectra</a:t>
            </a:r>
          </a:p>
        </p:txBody>
      </p:sp>
      <p:sp>
        <p:nvSpPr>
          <p:cNvPr id="3" name="Content Placeholder 2"/>
          <p:cNvSpPr>
            <a:spLocks noGrp="1"/>
          </p:cNvSpPr>
          <p:nvPr>
            <p:ph idx="1"/>
          </p:nvPr>
        </p:nvSpPr>
        <p:spPr>
          <a:xfrm>
            <a:off x="685801" y="1227667"/>
            <a:ext cx="10131425" cy="3649133"/>
          </a:xfrm>
        </p:spPr>
        <p:txBody>
          <a:bodyPr/>
          <a:lstStyle/>
          <a:p>
            <a:r>
              <a:rPr lang="en-US" dirty="0"/>
              <a:t>Each of the classes has now been subdivided into subclasses, from 0, which is the hottest, to 9, the coolest.</a:t>
            </a:r>
          </a:p>
          <a:p>
            <a:r>
              <a:rPr lang="en-US" dirty="0"/>
              <a:t>The Sun is a G2 star.</a:t>
            </a:r>
          </a:p>
          <a:p>
            <a:r>
              <a:rPr lang="en-US" dirty="0"/>
              <a:t>Recently classes L and T have been added to the system due to the discovery of very cool stars by infrared observers.</a:t>
            </a:r>
          </a:p>
          <a:p>
            <a:r>
              <a:rPr lang="en-US" dirty="0"/>
              <a:t>Stars at the beginning of this sequence are often referred to as early type stars, while those at the end are known as late type stars.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550" y="4001903"/>
            <a:ext cx="2833818" cy="2743570"/>
          </a:xfrm>
          <a:prstGeom prst="rect">
            <a:avLst/>
          </a:prstGeom>
        </p:spPr>
      </p:pic>
      <p:sp>
        <p:nvSpPr>
          <p:cNvPr id="6" name="Footer Placeholder 5"/>
          <p:cNvSpPr>
            <a:spLocks noGrp="1"/>
          </p:cNvSpPr>
          <p:nvPr>
            <p:ph type="ftr" sz="quarter" idx="11"/>
          </p:nvPr>
        </p:nvSpPr>
        <p:spPr/>
        <p:txBody>
          <a:bodyPr/>
          <a:lstStyle/>
          <a:p>
            <a:r>
              <a:rPr lang="en-US" dirty="0"/>
              <a:t>Information taken from </a:t>
            </a:r>
            <a:r>
              <a:rPr lang="en-US" dirty="0" err="1"/>
              <a:t>Sparke</a:t>
            </a:r>
            <a:r>
              <a:rPr lang="en-US" dirty="0"/>
              <a:t> &amp; Gallagher “Galaxies in the Universe: An introduction”, 2</a:t>
            </a:r>
            <a:r>
              <a:rPr lang="en-US" baseline="30000" dirty="0"/>
              <a:t>nd</a:t>
            </a:r>
            <a:r>
              <a:rPr lang="en-US" dirty="0"/>
              <a:t> Ed. P. </a:t>
            </a:r>
            <a:r>
              <a:rPr lang="en-US" dirty="0" smtClean="0"/>
              <a:t>5</a:t>
            </a:r>
          </a:p>
          <a:p>
            <a:r>
              <a:rPr lang="en-US" dirty="0"/>
              <a:t>Fig. 1.2. L. S. </a:t>
            </a:r>
            <a:r>
              <a:rPr lang="en-US" dirty="0" err="1"/>
              <a:t>Sparke</a:t>
            </a:r>
            <a:r>
              <a:rPr lang="en-US" dirty="0"/>
              <a:t>, J. S. Gallagher (2008). </a:t>
            </a:r>
            <a:r>
              <a:rPr lang="en-US" i="1" dirty="0"/>
              <a:t>Galaxies in the Universe: An introduction</a:t>
            </a:r>
            <a:r>
              <a:rPr lang="en-US" dirty="0"/>
              <a:t> (2</a:t>
            </a:r>
            <a:r>
              <a:rPr lang="en-US" baseline="30000" dirty="0"/>
              <a:t>nd</a:t>
            </a:r>
            <a:r>
              <a:rPr lang="en-US" dirty="0"/>
              <a:t> Ed.). – G. Jacoby et al., Spectral </a:t>
            </a:r>
            <a:r>
              <a:rPr lang="en-US" dirty="0" smtClean="0"/>
              <a:t>library</a:t>
            </a:r>
            <a:endParaRPr lang="en-US" dirty="0"/>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866861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1943</TotalTime>
  <Words>3927</Words>
  <Application>Microsoft Office PowerPoint</Application>
  <PresentationFormat>Widescreen</PresentationFormat>
  <Paragraphs>267</Paragraphs>
  <Slides>35</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Cambria Math</vt:lpstr>
      <vt:lpstr>Celestial</vt:lpstr>
      <vt:lpstr>Stars &amp; astronomy review</vt:lpstr>
      <vt:lpstr>outline</vt:lpstr>
      <vt:lpstr>Radiation</vt:lpstr>
      <vt:lpstr>radiation</vt:lpstr>
      <vt:lpstr>Distance</vt:lpstr>
      <vt:lpstr>blackbody</vt:lpstr>
      <vt:lpstr>blackbody</vt:lpstr>
      <vt:lpstr>Stellar spectra</vt:lpstr>
      <vt:lpstr>Stellar spectra</vt:lpstr>
      <vt:lpstr>The lives of stars</vt:lpstr>
      <vt:lpstr>The lives of stars</vt:lpstr>
      <vt:lpstr>The lives of stars</vt:lpstr>
      <vt:lpstr>Binary stars</vt:lpstr>
      <vt:lpstr>Stellar photometry</vt:lpstr>
      <vt:lpstr>Absolute magnitude</vt:lpstr>
      <vt:lpstr>Color indices &amp; bandpass filters</vt:lpstr>
      <vt:lpstr>Galactic coordinates</vt:lpstr>
      <vt:lpstr>Galactic coordinates</vt:lpstr>
      <vt:lpstr>Galactic coordinates</vt:lpstr>
      <vt:lpstr>Galactic coordinates</vt:lpstr>
      <vt:lpstr>Galactic coordinates</vt:lpstr>
      <vt:lpstr>Galactic coordinates</vt:lpstr>
      <vt:lpstr>Galaxy classification</vt:lpstr>
      <vt:lpstr>Galaxy classification</vt:lpstr>
      <vt:lpstr>Galaxy classification</vt:lpstr>
      <vt:lpstr>Galaxy classification</vt:lpstr>
      <vt:lpstr>Galaxy classification</vt:lpstr>
      <vt:lpstr>Galaxy classification</vt:lpstr>
      <vt:lpstr>Galaxy classification</vt:lpstr>
      <vt:lpstr>Galaxy classification</vt:lpstr>
      <vt:lpstr>Galaxy classification</vt:lpstr>
      <vt:lpstr>Galaxy classification</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 &amp; astronomy review</dc:title>
  <dc:creator>Keagan Blanchette</dc:creator>
  <cp:lastModifiedBy>Keagan Blanchette</cp:lastModifiedBy>
  <cp:revision>45</cp:revision>
  <dcterms:created xsi:type="dcterms:W3CDTF">2017-01-17T21:49:26Z</dcterms:created>
  <dcterms:modified xsi:type="dcterms:W3CDTF">2017-01-19T18:45:51Z</dcterms:modified>
</cp:coreProperties>
</file>