
<file path=[Content_Types].xml><?xml version="1.0" encoding="utf-8"?>
<Types xmlns="http://schemas.openxmlformats.org/package/2006/content-types">
  <Default Extension="bin" ContentType="application/vnd.openxmlformats-officedocument.presentationml.printerSettings"/>
  <Override PartName="/ppt/notesSlides/notesSlide24.xml" ContentType="application/vnd.openxmlformats-officedocument.presentationml.notesSlide+xml"/>
  <Override PartName="/ppt/slides/slide14.xml" ContentType="application/vnd.openxmlformats-officedocument.presentationml.slide+xml"/>
  <Default Extension="rels" ContentType="application/vnd.openxmlformats-package.relationships+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Default Extension="vml" ContentType="application/vnd.openxmlformats-officedocument.vmlDrawing"/>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Default Extension="pict" ContentType="image/pict"/>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embeddings/Microsoft_Equation1.bin" ContentType="application/vnd.openxmlformats-officedocument.oleObject"/>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42"/>
  </p:notesMasterIdLst>
  <p:sldIdLst>
    <p:sldId id="303" r:id="rId2"/>
    <p:sldId id="260" r:id="rId3"/>
    <p:sldId id="304" r:id="rId4"/>
    <p:sldId id="295" r:id="rId5"/>
    <p:sldId id="296" r:id="rId6"/>
    <p:sldId id="297" r:id="rId7"/>
    <p:sldId id="298" r:id="rId8"/>
    <p:sldId id="299" r:id="rId9"/>
    <p:sldId id="300" r:id="rId10"/>
    <p:sldId id="301" r:id="rId11"/>
    <p:sldId id="306" r:id="rId12"/>
    <p:sldId id="302" r:id="rId13"/>
    <p:sldId id="305" r:id="rId14"/>
    <p:sldId id="258" r:id="rId15"/>
    <p:sldId id="262" r:id="rId16"/>
    <p:sldId id="261" r:id="rId17"/>
    <p:sldId id="263" r:id="rId18"/>
    <p:sldId id="264" r:id="rId19"/>
    <p:sldId id="265" r:id="rId20"/>
    <p:sldId id="266" r:id="rId21"/>
    <p:sldId id="267" r:id="rId22"/>
    <p:sldId id="269" r:id="rId23"/>
    <p:sldId id="272" r:id="rId24"/>
    <p:sldId id="273" r:id="rId25"/>
    <p:sldId id="268" r:id="rId26"/>
    <p:sldId id="270" r:id="rId27"/>
    <p:sldId id="257" r:id="rId28"/>
    <p:sldId id="274" r:id="rId29"/>
    <p:sldId id="283" r:id="rId30"/>
    <p:sldId id="275" r:id="rId31"/>
    <p:sldId id="276" r:id="rId32"/>
    <p:sldId id="278" r:id="rId33"/>
    <p:sldId id="284" r:id="rId34"/>
    <p:sldId id="285" r:id="rId35"/>
    <p:sldId id="286" r:id="rId36"/>
    <p:sldId id="287" r:id="rId37"/>
    <p:sldId id="288" r:id="rId38"/>
    <p:sldId id="289" r:id="rId39"/>
    <p:sldId id="291" r:id="rId40"/>
    <p:sldId id="29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65391" autoAdjust="0"/>
  </p:normalViewPr>
  <p:slideViewPr>
    <p:cSldViewPr snapToObjects="1">
      <p:cViewPr varScale="1">
        <p:scale>
          <a:sx n="66" d="100"/>
          <a:sy n="66" d="100"/>
        </p:scale>
        <p:origin x="-1848" y="-104"/>
      </p:cViewPr>
      <p:guideLst>
        <p:guide orient="horz" pos="2160"/>
        <p:guide pos="2880"/>
      </p:guideLst>
    </p:cSldViewPr>
  </p:slideViewPr>
  <p:notesTextViewPr>
    <p:cViewPr>
      <p:scale>
        <a:sx n="100" d="100"/>
        <a:sy n="100" d="100"/>
      </p:scale>
      <p:origin x="0" y="0"/>
    </p:cViewPr>
  </p:notesTextViewPr>
  <p:notesViewPr>
    <p:cSldViewPr snapToObjects="1">
      <p:cViewPr varScale="1">
        <p:scale>
          <a:sx n="79" d="100"/>
          <a:sy n="79" d="100"/>
        </p:scale>
        <p:origin x="-2784"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65990-4AC8-E145-9F09-3B8DF6CE47F4}" type="datetimeFigureOut">
              <a:rPr lang="en-US" smtClean="0"/>
              <a:pPr/>
              <a:t>9/8/14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F30965-362A-3744-8A06-3C4C1AE28D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endParaRPr lang="en-US" sz="1400" smtClean="0">
              <a:ea typeface="ＭＳ Ｐゴシック" pitchFamily="-101" charset="-128"/>
              <a:cs typeface="ＭＳ Ｐゴシック" pitchFamily="-101" charset="-128"/>
            </a:endParaRPr>
          </a:p>
          <a:p>
            <a:pPr eaLnBrk="1" hangingPunct="1">
              <a:spcBef>
                <a:spcPct val="0"/>
              </a:spcBef>
            </a:pPr>
            <a:r>
              <a:rPr lang="en-US" sz="1400" smtClean="0">
                <a:ea typeface="ＭＳ Ｐゴシック" pitchFamily="-101" charset="-128"/>
                <a:cs typeface="ＭＳ Ｐゴシック" pitchFamily="-101" charset="-128"/>
              </a:rPr>
              <a:t>ALL THESE NOTES ARE COPYRIGHT JAYANNE ENGLISH.</a:t>
            </a:r>
          </a:p>
          <a:p>
            <a:pPr eaLnBrk="1" hangingPunct="1">
              <a:spcBef>
                <a:spcPct val="0"/>
              </a:spcBef>
            </a:pPr>
            <a:endParaRPr lang="en-US" sz="1400" smtClean="0">
              <a:ea typeface="ＭＳ Ｐゴシック" pitchFamily="-101" charset="-128"/>
              <a:cs typeface="ＭＳ Ｐゴシック" pitchFamily="-101" charset="-128"/>
            </a:endParaRPr>
          </a:p>
          <a:p>
            <a:pPr eaLnBrk="1" hangingPunct="1">
              <a:spcBef>
                <a:spcPct val="0"/>
              </a:spcBef>
            </a:pPr>
            <a:endParaRPr lang="en-US" sz="1400" smtClean="0">
              <a:ea typeface="ＭＳ Ｐゴシック" pitchFamily="-101" charset="-128"/>
              <a:cs typeface="ＭＳ Ｐゴシック" pitchFamily="-101"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013B05D1-A0B5-734C-AA8D-218AA2684662}" type="slidenum">
              <a:rPr lang="en-US" smtClean="0">
                <a:latin typeface="Calibri" pitchFamily="-101" charset="0"/>
                <a:ea typeface="ＭＳ Ｐゴシック" pitchFamily="-101" charset="-128"/>
                <a:cs typeface="ＭＳ Ｐゴシック" pitchFamily="-101" charset="-128"/>
              </a:rPr>
              <a:pPr/>
              <a:t>1</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dirty="0" smtClean="0">
                <a:ea typeface="ＭＳ Ｐゴシック" pitchFamily="-101" charset="-128"/>
                <a:cs typeface="ＭＳ Ｐゴシック" pitchFamily="-101" charset="-128"/>
              </a:rPr>
              <a:t>Astronomers height </a:t>
            </a:r>
            <a:r>
              <a:rPr lang="en-US" dirty="0" err="1" smtClean="0">
                <a:ea typeface="ＭＳ Ｐゴシック" pitchFamily="-101" charset="-128"/>
                <a:cs typeface="ＭＳ Ｐゴシック" pitchFamily="-101" charset="-128"/>
              </a:rPr>
              <a:t>vs</a:t>
            </a:r>
            <a:r>
              <a:rPr lang="en-US" dirty="0" smtClean="0">
                <a:ea typeface="ＭＳ Ｐゴシック" pitchFamily="-101" charset="-128"/>
                <a:cs typeface="ＭＳ Ｐゴシック" pitchFamily="-101" charset="-128"/>
              </a:rPr>
              <a:t> weight; </a:t>
            </a:r>
            <a:r>
              <a:rPr lang="en-US" dirty="0" err="1" smtClean="0">
                <a:ea typeface="ＭＳ Ｐゴシック" pitchFamily="-101" charset="-128"/>
                <a:cs typeface="ＭＳ Ｐゴシック" pitchFamily="-101" charset="-128"/>
              </a:rPr>
              <a:t>vs</a:t>
            </a:r>
            <a:r>
              <a:rPr lang="en-US" dirty="0" smtClean="0">
                <a:ea typeface="ＭＳ Ｐゴシック" pitchFamily="-101" charset="-128"/>
                <a:cs typeface="ＭＳ Ｐゴシック" pitchFamily="-101" charset="-128"/>
              </a:rPr>
              <a:t> IQ… </a:t>
            </a:r>
            <a:r>
              <a:rPr lang="en-US" dirty="0" err="1" smtClean="0">
                <a:ea typeface="ＭＳ Ｐゴシック" pitchFamily="-101" charset="-128"/>
                <a:cs typeface="ＭＳ Ｐゴシック" pitchFamily="-101" charset="-128"/>
                <a:sym typeface="Wingdings" pitchFamily="-101" charset="2"/>
              </a:rPr>
              <a:t></a:t>
            </a:r>
            <a:r>
              <a:rPr lang="en-US" dirty="0" smtClean="0">
                <a:ea typeface="ＭＳ Ｐゴシック" pitchFamily="-101" charset="-128"/>
                <a:cs typeface="ＭＳ Ｐゴシック" pitchFamily="-101" charset="-128"/>
                <a:sym typeface="Wingdings" pitchFamily="-101" charset="2"/>
              </a:rPr>
              <a:t> trend </a:t>
            </a:r>
            <a:r>
              <a:rPr lang="en-US" dirty="0" err="1" smtClean="0">
                <a:ea typeface="ＭＳ Ｐゴシック" pitchFamily="-101" charset="-128"/>
                <a:cs typeface="ＭＳ Ｐゴシック" pitchFamily="-101" charset="-128"/>
                <a:sym typeface="Wingdings" pitchFamily="-101" charset="2"/>
              </a:rPr>
              <a:t>vs</a:t>
            </a:r>
            <a:r>
              <a:rPr lang="en-US" dirty="0" smtClean="0">
                <a:ea typeface="ＭＳ Ｐゴシック" pitchFamily="-101" charset="-128"/>
                <a:cs typeface="ＭＳ Ｐゴシック" pitchFamily="-101" charset="-128"/>
                <a:sym typeface="Wingdings" pitchFamily="-101" charset="2"/>
              </a:rPr>
              <a:t> scatter plot…. There</a:t>
            </a:r>
            <a:r>
              <a:rPr lang="en-US" baseline="0" dirty="0" smtClean="0">
                <a:ea typeface="ＭＳ Ｐゴシック" pitchFamily="-101" charset="-128"/>
                <a:cs typeface="ＭＳ Ｐゴシック" pitchFamily="-101" charset="-128"/>
                <a:sym typeface="Wingdings" pitchFamily="-101" charset="2"/>
              </a:rPr>
              <a:t> is no trend i.e. no correlation.  </a:t>
            </a:r>
            <a:endParaRPr lang="en-US" dirty="0" smtClean="0">
              <a:ea typeface="ＭＳ Ｐゴシック" pitchFamily="-101" charset="-128"/>
              <a:cs typeface="ＭＳ Ｐゴシック" pitchFamily="-101"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351D7AFF-2ACC-404F-ADEE-D865390487B5}" type="slidenum">
              <a:rPr lang="en-US" smtClean="0">
                <a:latin typeface="Calibri" pitchFamily="-101" charset="0"/>
                <a:ea typeface="ＭＳ Ｐゴシック" pitchFamily="-101" charset="-128"/>
                <a:cs typeface="ＭＳ Ｐゴシック" pitchFamily="-101" charset="-128"/>
              </a:rPr>
              <a:pPr/>
              <a:t>10</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1" hangingPunct="1"/>
            <a:r>
              <a:rPr lang="en-US">
                <a:ea typeface="ＭＳ Ｐゴシック" pitchFamily="-101" charset="-128"/>
                <a:cs typeface="ＭＳ Ｐゴシック" pitchFamily="-101" charset="-128"/>
              </a:rPr>
              <a:t>Do you have to know if Anne is married or not?  No!   </a:t>
            </a:r>
          </a:p>
        </p:txBody>
      </p:sp>
      <p:sp>
        <p:nvSpPr>
          <p:cNvPr id="30724" name="Slide Number Placeholder 3"/>
          <p:cNvSpPr>
            <a:spLocks noGrp="1"/>
          </p:cNvSpPr>
          <p:nvPr>
            <p:ph type="sldNum" sz="quarter" idx="5"/>
          </p:nvPr>
        </p:nvSpPr>
        <p:spPr bwMode="auto">
          <a:noFill/>
          <a:ln>
            <a:miter lim="800000"/>
            <a:headEnd/>
            <a:tailEnd/>
          </a:ln>
        </p:spPr>
        <p:txBody>
          <a:bodyPr/>
          <a:lstStyle/>
          <a:p>
            <a:fld id="{D42173F2-770F-2E4F-A585-AB3EB7EA828A}" type="slidenum">
              <a:rPr lang="en-US" smtClean="0">
                <a:latin typeface="Calibri" pitchFamily="-101" charset="0"/>
                <a:ea typeface="ＭＳ Ｐゴシック" pitchFamily="-101" charset="-128"/>
                <a:cs typeface="ＭＳ Ｐゴシック" pitchFamily="-101" charset="-128"/>
              </a:rPr>
              <a:pPr/>
              <a:t>11</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1" charset="-128"/>
                <a:cs typeface="ＭＳ Ｐゴシック" pitchFamily="-101" charset="-128"/>
              </a:rPr>
              <a:t>Laws are scientific hypotheses that survive testing by different types of experiments – they models of how nature works.</a:t>
            </a:r>
          </a:p>
          <a:p>
            <a:pPr eaLnBrk="1" hangingPunct="1">
              <a:spcBef>
                <a:spcPct val="0"/>
              </a:spcBef>
            </a:pPr>
            <a:r>
              <a:rPr lang="en-US" dirty="0" smtClean="0">
                <a:ea typeface="ＭＳ Ｐゴシック" pitchFamily="-101" charset="-128"/>
                <a:cs typeface="ＭＳ Ｐゴシック" pitchFamily="-101" charset="-128"/>
              </a:rPr>
              <a:t>e.g. Newton’s Law of Gravitation works for bridges and planets in orbit but more experiments led to Einstein’s General </a:t>
            </a:r>
          </a:p>
          <a:p>
            <a:pPr eaLnBrk="1" hangingPunct="1">
              <a:spcBef>
                <a:spcPct val="0"/>
              </a:spcBef>
            </a:pPr>
            <a:r>
              <a:rPr lang="en-US" dirty="0" smtClean="0">
                <a:ea typeface="ＭＳ Ｐゴシック" pitchFamily="-101" charset="-128"/>
                <a:cs typeface="ＭＳ Ｐゴシック" pitchFamily="-101" charset="-128"/>
              </a:rPr>
              <a:t>Theory of Relativity. </a:t>
            </a:r>
          </a:p>
        </p:txBody>
      </p:sp>
      <p:sp>
        <p:nvSpPr>
          <p:cNvPr id="32772" name="Slide Number Placeholder 3"/>
          <p:cNvSpPr>
            <a:spLocks noGrp="1"/>
          </p:cNvSpPr>
          <p:nvPr>
            <p:ph type="sldNum" sz="quarter" idx="5"/>
          </p:nvPr>
        </p:nvSpPr>
        <p:spPr bwMode="auto">
          <a:noFill/>
          <a:ln>
            <a:miter lim="800000"/>
            <a:headEnd/>
            <a:tailEnd/>
          </a:ln>
        </p:spPr>
        <p:txBody>
          <a:bodyPr/>
          <a:lstStyle/>
          <a:p>
            <a:fld id="{3FD6978F-E89F-AE4D-92A5-DEEF5B129AC1}" type="slidenum">
              <a:rPr lang="en-US" smtClean="0">
                <a:latin typeface="Calibri" pitchFamily="-101" charset="0"/>
                <a:ea typeface="ＭＳ Ｐゴシック" pitchFamily="-101" charset="-128"/>
                <a:cs typeface="ＭＳ Ｐゴシック" pitchFamily="-101" charset="-128"/>
              </a:rPr>
              <a:pPr/>
              <a:t>12</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Compare that to lifetime of civilizations.</a:t>
            </a:r>
            <a:r>
              <a:rPr lang="en-US" baseline="0" dirty="0" smtClean="0"/>
              <a:t>   How many messages would you expect?</a:t>
            </a:r>
          </a:p>
          <a:p>
            <a:endParaRPr lang="en-US" baseline="0" dirty="0" smtClean="0"/>
          </a:p>
          <a:p>
            <a:r>
              <a:rPr lang="en-US" baseline="0" dirty="0" smtClean="0"/>
              <a:t>We might have time to make our own calculation at the end of the term. </a:t>
            </a:r>
            <a:endParaRPr lang="en-US" dirty="0" smtClean="0"/>
          </a:p>
        </p:txBody>
      </p:sp>
      <p:sp>
        <p:nvSpPr>
          <p:cNvPr id="4" name="Slide Number Placeholder 3"/>
          <p:cNvSpPr>
            <a:spLocks noGrp="1"/>
          </p:cNvSpPr>
          <p:nvPr>
            <p:ph type="sldNum" sz="quarter" idx="10"/>
          </p:nvPr>
        </p:nvSpPr>
        <p:spPr/>
        <p:txBody>
          <a:bodyPr/>
          <a:lstStyle/>
          <a:p>
            <a:fld id="{F4F30965-362A-3744-8A06-3C4C1AE28DC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101" charset="-128"/>
              <a:cs typeface="ＭＳ Ｐゴシック" pitchFamily="-101"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67C78009-83B9-1E42-8E6C-E85C9C06B362}" type="slidenum">
              <a:rPr lang="en-US" smtClean="0">
                <a:latin typeface="Calibri" pitchFamily="-101" charset="0"/>
                <a:ea typeface="ＭＳ Ｐゴシック" pitchFamily="-101" charset="-128"/>
                <a:cs typeface="ＭＳ Ｐゴシック" pitchFamily="-101" charset="-128"/>
              </a:rPr>
              <a:pPr/>
              <a:t>14</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1" charset="-128"/>
                <a:cs typeface="ＭＳ Ｐゴシック" pitchFamily="-101" charset="-128"/>
              </a:rPr>
              <a:t>The Earth really orbits in a slight ellipse. So the AU is really the average distance between the earth and the sun. </a:t>
            </a:r>
          </a:p>
          <a:p>
            <a:pPr eaLnBrk="1" hangingPunct="1">
              <a:spcBef>
                <a:spcPct val="0"/>
              </a:spcBef>
            </a:pPr>
            <a:endParaRPr lang="en-US" dirty="0" smtClean="0">
              <a:ea typeface="ＭＳ Ｐゴシック" pitchFamily="-101" charset="-128"/>
              <a:cs typeface="ＭＳ Ｐゴシック" pitchFamily="-101"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67C78009-83B9-1E42-8E6C-E85C9C06B362}" type="slidenum">
              <a:rPr lang="en-US" smtClean="0">
                <a:latin typeface="Calibri" pitchFamily="-101" charset="0"/>
                <a:ea typeface="ＭＳ Ｐゴシック" pitchFamily="-101" charset="-128"/>
                <a:cs typeface="ＭＳ Ｐゴシック" pitchFamily="-101" charset="-128"/>
              </a:rPr>
              <a:pPr/>
              <a:t>15</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1" charset="-128"/>
                <a:cs typeface="ＭＳ Ｐゴシック" pitchFamily="-101" charset="-128"/>
              </a:rPr>
              <a:t>Nearest star ~ 4ly away.  If it died today,</a:t>
            </a:r>
            <a:r>
              <a:rPr lang="en-US" baseline="0" dirty="0" smtClean="0">
                <a:ea typeface="ＭＳ Ｐゴシック" pitchFamily="-101" charset="-128"/>
                <a:cs typeface="ＭＳ Ｐゴシック" pitchFamily="-101" charset="-128"/>
              </a:rPr>
              <a:t> when would be know about its death?</a:t>
            </a:r>
            <a:endParaRPr lang="en-US" dirty="0" smtClean="0">
              <a:ea typeface="ＭＳ Ｐゴシック" pitchFamily="-101" charset="-128"/>
              <a:cs typeface="ＭＳ Ｐゴシック" pitchFamily="-101" charset="-128"/>
            </a:endParaRPr>
          </a:p>
          <a:p>
            <a:pPr eaLnBrk="1" hangingPunct="1">
              <a:spcBef>
                <a:spcPct val="0"/>
              </a:spcBef>
            </a:pPr>
            <a:endParaRPr lang="en-US" dirty="0" smtClean="0">
              <a:ea typeface="ＭＳ Ｐゴシック" pitchFamily="-101" charset="-128"/>
              <a:cs typeface="ＭＳ Ｐゴシック" pitchFamily="-101" charset="-128"/>
            </a:endParaRPr>
          </a:p>
          <a:p>
            <a:pPr eaLnBrk="1" hangingPunct="1">
              <a:spcBef>
                <a:spcPct val="0"/>
              </a:spcBef>
            </a:pPr>
            <a:r>
              <a:rPr lang="en-US" dirty="0" smtClean="0">
                <a:ea typeface="ＭＳ Ｐゴシック" pitchFamily="-101" charset="-128"/>
                <a:cs typeface="ＭＳ Ｐゴシック" pitchFamily="-101" charset="-128"/>
              </a:rPr>
              <a:t>Ok we are now into huge numbers!   Before talking more about distances, let’s look at how we can handle the large numbers.</a:t>
            </a:r>
          </a:p>
          <a:p>
            <a:pPr eaLnBrk="1" hangingPunct="1">
              <a:spcBef>
                <a:spcPct val="0"/>
              </a:spcBef>
            </a:pPr>
            <a:endParaRPr lang="en-US" dirty="0" smtClean="0">
              <a:ea typeface="ＭＳ Ｐゴシック" pitchFamily="-101" charset="-128"/>
              <a:cs typeface="ＭＳ Ｐゴシック" pitchFamily="-101"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67C78009-83B9-1E42-8E6C-E85C9C06B362}" type="slidenum">
              <a:rPr lang="en-US" smtClean="0">
                <a:latin typeface="Calibri" pitchFamily="-101" charset="0"/>
                <a:ea typeface="ＭＳ Ｐゴシック" pitchFamily="-101" charset="-128"/>
                <a:cs typeface="ＭＳ Ｐゴシック" pitchFamily="-101" charset="-128"/>
              </a:rPr>
              <a:pPr/>
              <a:t>16</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1" charset="-128"/>
                <a:cs typeface="ＭＳ Ｐゴシック" pitchFamily="-101" charset="-128"/>
              </a:rPr>
              <a:t>A “power” is also called an “exponent”. </a:t>
            </a:r>
          </a:p>
        </p:txBody>
      </p:sp>
      <p:sp>
        <p:nvSpPr>
          <p:cNvPr id="76804" name="Slide Number Placeholder 3"/>
          <p:cNvSpPr>
            <a:spLocks noGrp="1"/>
          </p:cNvSpPr>
          <p:nvPr>
            <p:ph type="sldNum" sz="quarter" idx="5"/>
          </p:nvPr>
        </p:nvSpPr>
        <p:spPr bwMode="auto">
          <a:noFill/>
          <a:ln>
            <a:miter lim="800000"/>
            <a:headEnd/>
            <a:tailEnd/>
          </a:ln>
        </p:spPr>
        <p:txBody>
          <a:bodyPr/>
          <a:lstStyle/>
          <a:p>
            <a:fld id="{5EB97FF0-730A-2346-A2A9-7EE82EF14F77}" type="slidenum">
              <a:rPr lang="en-US" smtClean="0">
                <a:latin typeface="Calibri" pitchFamily="-101" charset="0"/>
                <a:ea typeface="ＭＳ Ｐゴシック" pitchFamily="-101" charset="-128"/>
                <a:cs typeface="ＭＳ Ｐゴシック" pitchFamily="-101" charset="-128"/>
              </a:rPr>
              <a:pPr/>
              <a:t>17</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1" charset="-128"/>
                <a:cs typeface="ＭＳ Ｐゴシック" pitchFamily="-101" charset="-128"/>
              </a:rPr>
              <a:t>This is the speed</a:t>
            </a:r>
            <a:r>
              <a:rPr lang="en-US" baseline="0" dirty="0" smtClean="0">
                <a:ea typeface="ＭＳ Ｐゴシック" pitchFamily="-101" charset="-128"/>
                <a:cs typeface="ＭＳ Ｐゴシック" pitchFamily="-101" charset="-128"/>
              </a:rPr>
              <a:t> of light in a vacuum. </a:t>
            </a:r>
            <a:endParaRPr lang="en-US" dirty="0" smtClean="0">
              <a:ea typeface="ＭＳ Ｐゴシック" pitchFamily="-101" charset="-128"/>
              <a:cs typeface="ＭＳ Ｐゴシック" pitchFamily="-101" charset="-128"/>
            </a:endParaRPr>
          </a:p>
          <a:p>
            <a:pPr eaLnBrk="1" hangingPunct="1">
              <a:spcBef>
                <a:spcPct val="0"/>
              </a:spcBef>
            </a:pPr>
            <a:r>
              <a:rPr lang="en-US" dirty="0" smtClean="0">
                <a:ea typeface="ＭＳ Ｐゴシック" pitchFamily="-101" charset="-128"/>
                <a:cs typeface="ＭＳ Ｐゴシック" pitchFamily="-101" charset="-128"/>
              </a:rPr>
              <a:t>Earth</a:t>
            </a:r>
            <a:r>
              <a:rPr lang="en-US" baseline="0" dirty="0" smtClean="0">
                <a:ea typeface="ＭＳ Ｐゴシック" pitchFamily="-101" charset="-128"/>
                <a:cs typeface="ＭＳ Ｐゴシック" pitchFamily="-101" charset="-128"/>
              </a:rPr>
              <a:t> diameter = 13,000km = 1/20 light second</a:t>
            </a:r>
            <a:endParaRPr lang="en-US" dirty="0" smtClean="0">
              <a:ea typeface="ＭＳ Ｐゴシック" pitchFamily="-101" charset="-128"/>
              <a:cs typeface="ＭＳ Ｐゴシック" pitchFamily="-101" charset="-128"/>
            </a:endParaRPr>
          </a:p>
        </p:txBody>
      </p:sp>
      <p:sp>
        <p:nvSpPr>
          <p:cNvPr id="78852" name="Slide Number Placeholder 3"/>
          <p:cNvSpPr>
            <a:spLocks noGrp="1"/>
          </p:cNvSpPr>
          <p:nvPr>
            <p:ph type="sldNum" sz="quarter" idx="5"/>
          </p:nvPr>
        </p:nvSpPr>
        <p:spPr bwMode="auto">
          <a:noFill/>
          <a:ln>
            <a:miter lim="800000"/>
            <a:headEnd/>
            <a:tailEnd/>
          </a:ln>
        </p:spPr>
        <p:txBody>
          <a:bodyPr/>
          <a:lstStyle/>
          <a:p>
            <a:fld id="{B1C09EF2-0D4A-6349-A285-69CECDC09051}" type="slidenum">
              <a:rPr lang="en-US" smtClean="0">
                <a:latin typeface="Calibri" pitchFamily="-101" charset="0"/>
                <a:ea typeface="ＭＳ Ｐゴシック" pitchFamily="-101" charset="-128"/>
                <a:cs typeface="ＭＳ Ｐゴシック" pitchFamily="-101" charset="-128"/>
              </a:rPr>
              <a:pPr/>
              <a:t>18</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1" charset="-128"/>
                <a:cs typeface="ＭＳ Ｐゴシック" pitchFamily="-101" charset="-128"/>
              </a:rPr>
              <a:t>When it gets into days, it is count as 16 hours/day. This subtracts off 8 hours for sleep.</a:t>
            </a:r>
          </a:p>
          <a:p>
            <a:pPr eaLnBrk="1" hangingPunct="1">
              <a:spcBef>
                <a:spcPct val="0"/>
              </a:spcBef>
            </a:pPr>
            <a:endParaRPr lang="en-US" dirty="0" smtClean="0">
              <a:ea typeface="ＭＳ Ｐゴシック" pitchFamily="-101" charset="-128"/>
              <a:cs typeface="ＭＳ Ｐゴシック" pitchFamily="-101" charset="-128"/>
            </a:endParaRPr>
          </a:p>
          <a:p>
            <a:pPr eaLnBrk="1" hangingPunct="1">
              <a:spcBef>
                <a:spcPct val="0"/>
              </a:spcBef>
            </a:pPr>
            <a:r>
              <a:rPr lang="en-US" dirty="0" smtClean="0">
                <a:ea typeface="ＭＳ Ｐゴシック" pitchFamily="-101" charset="-128"/>
                <a:cs typeface="ＭＳ Ｐゴシック" pitchFamily="-101" charset="-128"/>
              </a:rPr>
              <a:t>Also </a:t>
            </a:r>
          </a:p>
          <a:p>
            <a:pPr eaLnBrk="1" hangingPunct="1">
              <a:spcBef>
                <a:spcPct val="0"/>
              </a:spcBef>
            </a:pPr>
            <a:r>
              <a:rPr lang="en-US" dirty="0" smtClean="0">
                <a:ea typeface="ＭＳ Ｐゴシック" pitchFamily="-101" charset="-128"/>
                <a:cs typeface="ＭＳ Ｐゴシック" pitchFamily="-101" charset="-128"/>
              </a:rPr>
              <a:t>trillion</a:t>
            </a:r>
            <a:r>
              <a:rPr lang="en-US" baseline="0" dirty="0" smtClean="0">
                <a:ea typeface="ＭＳ Ｐゴシック" pitchFamily="-101" charset="-128"/>
                <a:cs typeface="ＭＳ Ｐゴシック" pitchFamily="-101" charset="-128"/>
              </a:rPr>
              <a:t>  10^12</a:t>
            </a:r>
          </a:p>
          <a:p>
            <a:pPr eaLnBrk="1" hangingPunct="1">
              <a:spcBef>
                <a:spcPct val="0"/>
              </a:spcBef>
            </a:pPr>
            <a:r>
              <a:rPr lang="en-US" baseline="0" dirty="0" smtClean="0">
                <a:ea typeface="ＭＳ Ｐゴシック" pitchFamily="-101" charset="-128"/>
                <a:cs typeface="ＭＳ Ｐゴシック" pitchFamily="-101" charset="-128"/>
              </a:rPr>
              <a:t>quadrillion 10^15</a:t>
            </a:r>
          </a:p>
          <a:p>
            <a:pPr eaLnBrk="1" hangingPunct="1">
              <a:spcBef>
                <a:spcPct val="0"/>
              </a:spcBef>
            </a:pPr>
            <a:r>
              <a:rPr lang="en-US" baseline="0" dirty="0" smtClean="0">
                <a:ea typeface="ＭＳ Ｐゴシック" pitchFamily="-101" charset="-128"/>
                <a:cs typeface="ＭＳ Ｐゴシック" pitchFamily="-101" charset="-128"/>
              </a:rPr>
              <a:t>goggle 10^100</a:t>
            </a:r>
            <a:endParaRPr lang="en-US" dirty="0" smtClean="0">
              <a:ea typeface="ＭＳ Ｐゴシック" pitchFamily="-101" charset="-128"/>
              <a:cs typeface="ＭＳ Ｐゴシック" pitchFamily="-101" charset="-128"/>
            </a:endParaRPr>
          </a:p>
        </p:txBody>
      </p:sp>
      <p:sp>
        <p:nvSpPr>
          <p:cNvPr id="80900" name="Slide Number Placeholder 3"/>
          <p:cNvSpPr>
            <a:spLocks noGrp="1"/>
          </p:cNvSpPr>
          <p:nvPr>
            <p:ph type="sldNum" sz="quarter" idx="5"/>
          </p:nvPr>
        </p:nvSpPr>
        <p:spPr bwMode="auto">
          <a:noFill/>
          <a:ln>
            <a:miter lim="800000"/>
            <a:headEnd/>
            <a:tailEnd/>
          </a:ln>
        </p:spPr>
        <p:txBody>
          <a:bodyPr/>
          <a:lstStyle/>
          <a:p>
            <a:fld id="{2537A8B6-272A-A545-B067-028109DF9435}" type="slidenum">
              <a:rPr lang="en-US" smtClean="0">
                <a:latin typeface="Calibri" pitchFamily="-101" charset="0"/>
                <a:ea typeface="ＭＳ Ｐゴシック" pitchFamily="-101" charset="-128"/>
                <a:cs typeface="ＭＳ Ｐゴシック" pitchFamily="-101" charset="-128"/>
              </a:rPr>
              <a:pPr/>
              <a:t>19</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1" charset="-128"/>
                <a:cs typeface="ＭＳ Ｐゴシック" pitchFamily="-101" charset="-128"/>
              </a:rPr>
              <a:t>Every one find the lectures?</a:t>
            </a:r>
            <a:r>
              <a:rPr lang="en-US" baseline="0" dirty="0" smtClean="0">
                <a:ea typeface="ＭＳ Ｐゴシック" pitchFamily="-101" charset="-128"/>
                <a:cs typeface="ＭＳ Ｐゴシック" pitchFamily="-101" charset="-128"/>
              </a:rPr>
              <a:t>   The material in the text?</a:t>
            </a:r>
          </a:p>
          <a:p>
            <a:pPr eaLnBrk="1" hangingPunct="1">
              <a:spcBef>
                <a:spcPct val="0"/>
              </a:spcBef>
            </a:pPr>
            <a:endParaRPr lang="en-US" baseline="0" dirty="0" smtClean="0">
              <a:ea typeface="ＭＳ Ｐゴシック" pitchFamily="-101" charset="-128"/>
              <a:cs typeface="ＭＳ Ｐゴシック" pitchFamily="-101" charset="-128"/>
            </a:endParaRPr>
          </a:p>
          <a:p>
            <a:pPr eaLnBrk="1" hangingPunct="1">
              <a:spcBef>
                <a:spcPct val="0"/>
              </a:spcBef>
            </a:pPr>
            <a:endParaRPr lang="en-US" dirty="0" smtClean="0">
              <a:ea typeface="ＭＳ Ｐゴシック" pitchFamily="-101" charset="-128"/>
              <a:cs typeface="ＭＳ Ｐゴシック" pitchFamily="-101"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67C78009-83B9-1E42-8E6C-E85C9C06B362}" type="slidenum">
              <a:rPr lang="en-US" smtClean="0">
                <a:latin typeface="Calibri" pitchFamily="-101" charset="0"/>
                <a:ea typeface="ＭＳ Ｐゴシック" pitchFamily="-101" charset="-128"/>
                <a:cs typeface="ＭＳ Ｐゴシック" pitchFamily="-101" charset="-128"/>
              </a:rPr>
              <a:pPr/>
              <a:t>2</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101" charset="-128"/>
                <a:cs typeface="ＭＳ Ｐゴシック" pitchFamily="-101" charset="-128"/>
              </a:rPr>
              <a:t>A “power” is also called an “exponent”. </a:t>
            </a:r>
          </a:p>
          <a:p>
            <a:pPr eaLnBrk="1" hangingPunct="1">
              <a:spcBef>
                <a:spcPct val="0"/>
              </a:spcBef>
            </a:pPr>
            <a:endParaRPr lang="en-US" smtClean="0">
              <a:ea typeface="ＭＳ Ｐゴシック" pitchFamily="-101" charset="-128"/>
              <a:cs typeface="ＭＳ Ｐゴシック" pitchFamily="-101" charset="-128"/>
            </a:endParaRPr>
          </a:p>
          <a:p>
            <a:pPr eaLnBrk="1" hangingPunct="1">
              <a:spcBef>
                <a:spcPct val="0"/>
              </a:spcBef>
            </a:pPr>
            <a:r>
              <a:rPr lang="en-US" smtClean="0">
                <a:ea typeface="ＭＳ Ｐゴシック" pitchFamily="-101" charset="-128"/>
                <a:cs typeface="ＭＳ Ｐゴシック" pitchFamily="-101" charset="-128"/>
              </a:rPr>
              <a:t>A galaxy has about 100 billion stars. </a:t>
            </a:r>
          </a:p>
        </p:txBody>
      </p:sp>
      <p:sp>
        <p:nvSpPr>
          <p:cNvPr id="82948" name="Slide Number Placeholder 3"/>
          <p:cNvSpPr>
            <a:spLocks noGrp="1"/>
          </p:cNvSpPr>
          <p:nvPr>
            <p:ph type="sldNum" sz="quarter" idx="5"/>
          </p:nvPr>
        </p:nvSpPr>
        <p:spPr bwMode="auto">
          <a:noFill/>
          <a:ln>
            <a:miter lim="800000"/>
            <a:headEnd/>
            <a:tailEnd/>
          </a:ln>
        </p:spPr>
        <p:txBody>
          <a:bodyPr/>
          <a:lstStyle/>
          <a:p>
            <a:fld id="{DC5424F8-7783-2840-8CD5-960F53A018FF}" type="slidenum">
              <a:rPr lang="en-US" smtClean="0">
                <a:latin typeface="Calibri" pitchFamily="-101" charset="0"/>
                <a:ea typeface="ＭＳ Ｐゴシック" pitchFamily="-101" charset="-128"/>
                <a:cs typeface="ＭＳ Ｐゴシック" pitchFamily="-101" charset="-128"/>
              </a:rPr>
              <a:pPr/>
              <a:t>20</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Slide Image Placeholder 1"/>
          <p:cNvSpPr>
            <a:spLocks noGrp="1" noRot="1" noChangeAspec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r>
              <a:rPr lang="en-AU" smtClean="0">
                <a:ea typeface="ＭＳ Ｐゴシック" pitchFamily="-101" charset="-128"/>
                <a:cs typeface="ＭＳ Ｐゴシック" pitchFamily="-101" charset="-128"/>
              </a:rPr>
              <a:t>The link to the supplemental material is linked at the class website.   </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Check the Power of Ten listing for the formula sheet. </a:t>
            </a:r>
            <a:endParaRPr lang="en-AU" smtClean="0">
              <a:ea typeface="ＭＳ Ｐゴシック" pitchFamily="-101" charset="-128"/>
              <a:cs typeface="ＭＳ Ｐゴシック" pitchFamily="-101" charset="-128"/>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71682AF8-C0CF-C84E-8EDA-25B33F01BF50}" type="slidenum">
              <a:rPr lang="en-US" smtClean="0">
                <a:latin typeface="Calibri" pitchFamily="-101" charset="0"/>
                <a:ea typeface="ＭＳ Ｐゴシック" pitchFamily="-101" charset="-128"/>
                <a:cs typeface="ＭＳ Ｐゴシック" pitchFamily="-101" charset="-128"/>
              </a:rPr>
              <a:pPr/>
              <a:t>21</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Slide Image Placeholder 1"/>
          <p:cNvSpPr>
            <a:spLocks noGrp="1" noRot="1" noChangeAspec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r>
              <a:rPr lang="en-AU" dirty="0" smtClean="0">
                <a:ea typeface="ＭＳ Ｐゴシック" pitchFamily="-101" charset="-128"/>
                <a:cs typeface="ＭＳ Ｐゴシック" pitchFamily="-101" charset="-128"/>
              </a:rPr>
              <a:t>The link to the supplemental material is linked at the class website.   </a:t>
            </a:r>
          </a:p>
          <a:p>
            <a:endParaRPr lang="en-US" dirty="0" smtClean="0">
              <a:ea typeface="ＭＳ Ｐゴシック" pitchFamily="-101" charset="-128"/>
              <a:cs typeface="ＭＳ Ｐゴシック" pitchFamily="-101" charset="-128"/>
            </a:endParaRPr>
          </a:p>
          <a:p>
            <a:r>
              <a:rPr lang="en-US" dirty="0" smtClean="0">
                <a:ea typeface="ＭＳ Ｐゴシック" pitchFamily="-101" charset="-128"/>
                <a:cs typeface="ＭＳ Ｐゴシック" pitchFamily="-101" charset="-128"/>
              </a:rPr>
              <a:t>Check the Power of Ten listing for the formula sheet. </a:t>
            </a:r>
            <a:endParaRPr lang="en-AU" dirty="0" smtClean="0">
              <a:ea typeface="ＭＳ Ｐゴシック" pitchFamily="-101" charset="-128"/>
              <a:cs typeface="ＭＳ Ｐゴシック" pitchFamily="-101" charset="-128"/>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71682AF8-C0CF-C84E-8EDA-25B33F01BF50}" type="slidenum">
              <a:rPr lang="en-US" smtClean="0">
                <a:latin typeface="Calibri" pitchFamily="-101" charset="0"/>
                <a:ea typeface="ＭＳ Ｐゴシック" pitchFamily="-101" charset="-128"/>
                <a:cs typeface="ＭＳ Ｐゴシック" pitchFamily="-101" charset="-128"/>
              </a:rPr>
              <a:pPr/>
              <a:t>22</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1" charset="-128"/>
                <a:cs typeface="ＭＳ Ｐゴシック" pitchFamily="-101" charset="-128"/>
              </a:rPr>
              <a:t>Using “</a:t>
            </a:r>
            <a:r>
              <a:rPr lang="en-US" dirty="0" err="1" smtClean="0">
                <a:ea typeface="ＭＳ Ｐゴシック" pitchFamily="-101" charset="-128"/>
                <a:cs typeface="ＭＳ Ｐゴシック" pitchFamily="-101" charset="-128"/>
              </a:rPr>
              <a:t>x</a:t>
            </a:r>
            <a:r>
              <a:rPr lang="en-US" dirty="0" smtClean="0">
                <a:ea typeface="ＭＳ Ｐゴシック" pitchFamily="-101" charset="-128"/>
                <a:cs typeface="ＭＳ Ｐゴシック" pitchFamily="-101" charset="-128"/>
              </a:rPr>
              <a:t>” for multiplication can get confusing so we’ll use</a:t>
            </a:r>
            <a:r>
              <a:rPr lang="en-US" baseline="0" dirty="0" smtClean="0">
                <a:ea typeface="ＭＳ Ｐゴシック" pitchFamily="-101" charset="-128"/>
                <a:cs typeface="ＭＳ Ｐゴシック" pitchFamily="-101" charset="-128"/>
              </a:rPr>
              <a:t> another convention, “*” </a:t>
            </a:r>
            <a:endParaRPr lang="en-US" dirty="0" smtClean="0">
              <a:ea typeface="ＭＳ Ｐゴシック" pitchFamily="-101" charset="-128"/>
              <a:cs typeface="ＭＳ Ｐゴシック" pitchFamily="-101" charset="-128"/>
            </a:endParaRPr>
          </a:p>
          <a:p>
            <a:pPr eaLnBrk="1" hangingPunct="1">
              <a:spcBef>
                <a:spcPct val="0"/>
              </a:spcBef>
            </a:pPr>
            <a:endParaRPr lang="en-US" dirty="0" smtClean="0">
              <a:ea typeface="ＭＳ Ｐゴシック" pitchFamily="-101" charset="-128"/>
              <a:cs typeface="ＭＳ Ｐゴシック" pitchFamily="-101" charset="-128"/>
            </a:endParaRPr>
          </a:p>
          <a:p>
            <a:pPr eaLnBrk="1" hangingPunct="1">
              <a:spcBef>
                <a:spcPct val="0"/>
              </a:spcBef>
            </a:pPr>
            <a:r>
              <a:rPr lang="en-US" dirty="0" smtClean="0">
                <a:ea typeface="ＭＳ Ｐゴシック" pitchFamily="-101" charset="-128"/>
                <a:cs typeface="ＭＳ Ｐゴシック" pitchFamily="-101" charset="-128"/>
              </a:rPr>
              <a:t>More examples of order of magnitude as the class progresses.</a:t>
            </a:r>
          </a:p>
        </p:txBody>
      </p:sp>
      <p:sp>
        <p:nvSpPr>
          <p:cNvPr id="87044" name="Slide Number Placeholder 3"/>
          <p:cNvSpPr>
            <a:spLocks noGrp="1"/>
          </p:cNvSpPr>
          <p:nvPr>
            <p:ph type="sldNum" sz="quarter" idx="5"/>
          </p:nvPr>
        </p:nvSpPr>
        <p:spPr bwMode="auto">
          <a:noFill/>
          <a:ln>
            <a:miter lim="800000"/>
            <a:headEnd/>
            <a:tailEnd/>
          </a:ln>
        </p:spPr>
        <p:txBody>
          <a:bodyPr/>
          <a:lstStyle/>
          <a:p>
            <a:fld id="{CC201EA8-4909-9B4C-8CC1-5B0B8191D07B}" type="slidenum">
              <a:rPr lang="en-US" smtClean="0">
                <a:latin typeface="Calibri" pitchFamily="-101" charset="0"/>
                <a:ea typeface="ＭＳ Ｐゴシック" pitchFamily="-101" charset="-128"/>
                <a:cs typeface="ＭＳ Ｐゴシック" pitchFamily="-101" charset="-128"/>
              </a:rPr>
              <a:pPr/>
              <a:t>25</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1" charset="-128"/>
                <a:cs typeface="ＭＳ Ｐゴシック" pitchFamily="-101" charset="-128"/>
              </a:rPr>
              <a:t>Scales are sizes</a:t>
            </a:r>
            <a:r>
              <a:rPr lang="en-US" baseline="0" dirty="0" smtClean="0">
                <a:ea typeface="ＭＳ Ｐゴシック" pitchFamily="-101" charset="-128"/>
                <a:cs typeface="ＭＳ Ｐゴシック" pitchFamily="-101" charset="-128"/>
              </a:rPr>
              <a:t> or lengths like </a:t>
            </a:r>
            <a:r>
              <a:rPr lang="en-US" dirty="0" smtClean="0">
                <a:ea typeface="ＭＳ Ｐゴシック" pitchFamily="-101" charset="-128"/>
                <a:cs typeface="ＭＳ Ｐゴシック" pitchFamily="-101" charset="-128"/>
              </a:rPr>
              <a:t>dimensions of an object, the diameter of an orbit, or distance</a:t>
            </a:r>
            <a:r>
              <a:rPr lang="en-US" baseline="0" dirty="0" smtClean="0">
                <a:ea typeface="ＭＳ Ｐゴシック" pitchFamily="-101" charset="-128"/>
                <a:cs typeface="ＭＳ Ｐゴシック" pitchFamily="-101" charset="-128"/>
              </a:rPr>
              <a:t> between objects. </a:t>
            </a:r>
            <a:r>
              <a:rPr lang="en-US" dirty="0" smtClean="0">
                <a:ea typeface="ＭＳ Ｐゴシック" pitchFamily="-101" charset="-128"/>
                <a:cs typeface="ＭＳ Ｐゴシック" pitchFamily="-101" charset="-128"/>
              </a:rPr>
              <a:t> </a:t>
            </a:r>
          </a:p>
        </p:txBody>
      </p:sp>
      <p:sp>
        <p:nvSpPr>
          <p:cNvPr id="74756" name="Slide Number Placeholder 3"/>
          <p:cNvSpPr>
            <a:spLocks noGrp="1"/>
          </p:cNvSpPr>
          <p:nvPr>
            <p:ph type="sldNum" sz="quarter" idx="5"/>
          </p:nvPr>
        </p:nvSpPr>
        <p:spPr bwMode="auto">
          <a:noFill/>
          <a:ln>
            <a:miter lim="800000"/>
            <a:headEnd/>
            <a:tailEnd/>
          </a:ln>
        </p:spPr>
        <p:txBody>
          <a:bodyPr/>
          <a:lstStyle/>
          <a:p>
            <a:fld id="{67C78009-83B9-1E42-8E6C-E85C9C06B362}" type="slidenum">
              <a:rPr lang="en-US" smtClean="0">
                <a:latin typeface="Calibri" pitchFamily="-101" charset="0"/>
                <a:ea typeface="ＭＳ Ｐゴシック" pitchFamily="-101" charset="-128"/>
                <a:cs typeface="ＭＳ Ｐゴシック" pitchFamily="-101" charset="-128"/>
              </a:rPr>
              <a:pPr/>
              <a:t>27</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r>
              <a:rPr lang="en-US" dirty="0" smtClean="0">
                <a:ea typeface="ＭＳ Ｐゴシック" pitchFamily="-101" charset="-128"/>
                <a:cs typeface="ＭＳ Ｐゴシック" pitchFamily="-101" charset="-128"/>
              </a:rPr>
              <a:t>The celestial sphere is an extension of the surface of the earth at infinity.  The distance between stars and the diameters of objects like the moon form arcs on a surface. </a:t>
            </a:r>
          </a:p>
        </p:txBody>
      </p:sp>
      <p:sp>
        <p:nvSpPr>
          <p:cNvPr id="37892" name="Slide Number Placeholder 3"/>
          <p:cNvSpPr>
            <a:spLocks noGrp="1"/>
          </p:cNvSpPr>
          <p:nvPr>
            <p:ph type="sldNum" sz="quarter" idx="5"/>
          </p:nvPr>
        </p:nvSpPr>
        <p:spPr bwMode="auto">
          <a:noFill/>
          <a:ln>
            <a:miter lim="800000"/>
            <a:headEnd/>
            <a:tailEnd/>
          </a:ln>
        </p:spPr>
        <p:txBody>
          <a:bodyPr/>
          <a:lstStyle/>
          <a:p>
            <a:fld id="{997C672F-032C-B14A-92F5-0373162DE467}" type="slidenum">
              <a:rPr lang="en-US" smtClean="0">
                <a:latin typeface="Calibri" pitchFamily="-101" charset="0"/>
                <a:ea typeface="ＭＳ Ｐゴシック" pitchFamily="-101" charset="-128"/>
                <a:cs typeface="ＭＳ Ｐゴシック" pitchFamily="-101" charset="-128"/>
              </a:rPr>
              <a:pPr/>
              <a:t>29</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is the size at the back of the room? middle?  front?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ea typeface="ＭＳ Ｐゴシック" pitchFamily="-101" charset="-128"/>
                <a:cs typeface="ＭＳ Ｐゴシック" pitchFamily="-101" charset="-128"/>
              </a:rPr>
              <a:t>For comparison, the size of the moon on the sky is about ½ a degree.</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4F30965-362A-3744-8A06-3C4C1AE28DC9}"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r>
              <a:rPr lang="en-US" smtClean="0">
                <a:ea typeface="ＭＳ Ｐゴシック" pitchFamily="-101" charset="-128"/>
                <a:cs typeface="ＭＳ Ｐゴシック" pitchFamily="-101" charset="-128"/>
              </a:rPr>
              <a:t>Keyword google search: saros group eclipse</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The eye adjusts to see faint light when the bright light from the sun’s surface (the photosphere) is blocked by the moon.  We can then see prominences and the sun’s hot “halo” called the corona.  Note how large the corona is compared to the sun!  More about the components of the sun later in the course. </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NOTE: IMAGES WITH COPYRIGHTS WILL BE REMOVED FROM THE LECTURE NOTES POSTED ON THE WEB </a:t>
            </a:r>
          </a:p>
          <a:p>
            <a:r>
              <a:rPr lang="en-US" smtClean="0">
                <a:ea typeface="ＭＳ Ｐゴシック" pitchFamily="-101" charset="-128"/>
                <a:cs typeface="ＭＳ Ｐゴシック" pitchFamily="-101" charset="-128"/>
              </a:rPr>
              <a:t>(lect3corona_vangorp.jpg)</a:t>
            </a:r>
          </a:p>
          <a:p>
            <a:endParaRPr lang="en-US" smtClean="0">
              <a:ea typeface="ＭＳ Ｐゴシック" pitchFamily="-101" charset="-128"/>
              <a:cs typeface="ＭＳ Ｐゴシック" pitchFamily="-101"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76ECFBBA-2874-7849-88FF-D67117006394}" type="slidenum">
              <a:rPr lang="en-US" smtClean="0">
                <a:latin typeface="Calibri" pitchFamily="-101" charset="0"/>
                <a:ea typeface="ＭＳ Ｐゴシック" pitchFamily="-101" charset="-128"/>
                <a:cs typeface="ＭＳ Ｐゴシック" pitchFamily="-101" charset="-128"/>
              </a:rPr>
              <a:pPr/>
              <a:t>32</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a:lstStyle/>
          <a:p>
            <a:r>
              <a:rPr lang="en-US" smtClean="0">
                <a:ea typeface="ＭＳ Ｐゴシック" pitchFamily="-101" charset="-128"/>
                <a:cs typeface="ＭＳ Ｐゴシック" pitchFamily="-101" charset="-128"/>
              </a:rPr>
              <a:t>Given objects with the same linear size, this implies that the smaller the angular size, the further away an object is.</a:t>
            </a:r>
          </a:p>
          <a:p>
            <a:endParaRPr lang="en-US" smtClean="0">
              <a:ea typeface="ＭＳ Ｐゴシック" pitchFamily="-101" charset="-128"/>
              <a:cs typeface="ＭＳ Ｐゴシック" pitchFamily="-101" charset="-128"/>
            </a:endParaRPr>
          </a:p>
          <a:p>
            <a:r>
              <a:rPr lang="en-US" smtClean="0">
                <a:ea typeface="ＭＳ Ｐゴシック" pitchFamily="-101" charset="-128"/>
                <a:cs typeface="ＭＳ Ｐゴシック" pitchFamily="-101" charset="-128"/>
              </a:rPr>
              <a:t>This,  and the example of the sun and moon having similar angular sizes, demonstrate that angular size can be misleading.</a:t>
            </a:r>
          </a:p>
          <a:p>
            <a:r>
              <a:rPr lang="en-US" smtClean="0">
                <a:ea typeface="ＭＳ Ｐゴシック" pitchFamily="-101" charset="-128"/>
                <a:cs typeface="ＭＳ Ｐゴシック" pitchFamily="-101" charset="-128"/>
              </a:rPr>
              <a:t>How do we know the actual size?  </a:t>
            </a:r>
          </a:p>
          <a:p>
            <a:endParaRPr lang="en-US" smtClean="0">
              <a:ea typeface="ＭＳ Ｐゴシック" pitchFamily="-101" charset="-128"/>
              <a:cs typeface="ＭＳ Ｐゴシック" pitchFamily="-101"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72C8EA44-C9D7-1848-9FD1-D24DBC817FFD}" type="slidenum">
              <a:rPr lang="en-US" smtClean="0">
                <a:latin typeface="Calibri" pitchFamily="-101" charset="0"/>
                <a:ea typeface="ＭＳ Ｐゴシック" pitchFamily="-101" charset="-128"/>
                <a:cs typeface="ＭＳ Ｐゴシック" pitchFamily="-101" charset="-128"/>
              </a:rPr>
              <a:pPr/>
              <a:t>33</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101" charset="-128"/>
                <a:cs typeface="ＭＳ Ｐゴシック" pitchFamily="-101" charset="-128"/>
              </a:rPr>
              <a:t>We use the distance to the object and simple geometry.</a:t>
            </a:r>
          </a:p>
        </p:txBody>
      </p:sp>
      <p:sp>
        <p:nvSpPr>
          <p:cNvPr id="52228" name="Slide Number Placeholder 3"/>
          <p:cNvSpPr>
            <a:spLocks noGrp="1"/>
          </p:cNvSpPr>
          <p:nvPr>
            <p:ph type="sldNum" sz="quarter" idx="5"/>
          </p:nvPr>
        </p:nvSpPr>
        <p:spPr bwMode="auto">
          <a:noFill/>
          <a:ln>
            <a:miter lim="800000"/>
            <a:headEnd/>
            <a:tailEnd/>
          </a:ln>
        </p:spPr>
        <p:txBody>
          <a:bodyPr/>
          <a:lstStyle/>
          <a:p>
            <a:fld id="{E6D9AF2C-96CC-4A49-9213-397F7B4D85D3}" type="slidenum">
              <a:rPr lang="en-US" smtClean="0">
                <a:latin typeface="Calibri" pitchFamily="-101" charset="0"/>
                <a:ea typeface="ＭＳ Ｐゴシック" pitchFamily="-101" charset="-128"/>
                <a:cs typeface="ＭＳ Ｐゴシック" pitchFamily="-101" charset="-128"/>
              </a:rPr>
              <a:pPr/>
              <a:t>34</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pitchFamily="-101" charset="-128"/>
              <a:cs typeface="ＭＳ Ｐゴシック" pitchFamily="-101"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67C78009-83B9-1E42-8E6C-E85C9C06B362}" type="slidenum">
              <a:rPr lang="en-US" smtClean="0">
                <a:latin typeface="Calibri" pitchFamily="-101" charset="0"/>
                <a:ea typeface="ＭＳ Ｐゴシック" pitchFamily="-101" charset="-128"/>
                <a:cs typeface="ＭＳ Ｐゴシック" pitchFamily="-101" charset="-128"/>
              </a:rPr>
              <a:pPr/>
              <a:t>3</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101" charset="-128"/>
                <a:cs typeface="ＭＳ Ｐゴシック" pitchFamily="-101" charset="-128"/>
              </a:rPr>
              <a:t>Note that the orange object need not be in orbit around the blue object.  The circle can be imaginary. </a:t>
            </a:r>
          </a:p>
          <a:p>
            <a:pPr eaLnBrk="1" hangingPunct="1">
              <a:spcBef>
                <a:spcPct val="0"/>
              </a:spcBef>
            </a:pPr>
            <a:endParaRPr lang="en-US" smtClean="0">
              <a:ea typeface="ＭＳ Ｐゴシック" pitchFamily="-101" charset="-128"/>
              <a:cs typeface="ＭＳ Ｐゴシック" pitchFamily="-101" charset="-128"/>
            </a:endParaRPr>
          </a:p>
          <a:p>
            <a:pPr eaLnBrk="1" hangingPunct="1">
              <a:spcBef>
                <a:spcPct val="0"/>
              </a:spcBef>
            </a:pPr>
            <a:r>
              <a:rPr lang="en-US" smtClean="0">
                <a:ea typeface="ＭＳ Ｐゴシック" pitchFamily="-101" charset="-128"/>
                <a:cs typeface="ＭＳ Ｐゴシック" pitchFamily="-101" charset="-128"/>
              </a:rPr>
              <a:t>That is,  if the object covers 1/10 of the outer circle, it also covers 1/10 of the inner circle. </a:t>
            </a:r>
          </a:p>
          <a:p>
            <a:pPr eaLnBrk="1" hangingPunct="1">
              <a:spcBef>
                <a:spcPct val="0"/>
              </a:spcBef>
            </a:pPr>
            <a:endParaRPr lang="en-US" smtClean="0">
              <a:ea typeface="ＭＳ Ｐゴシック" pitchFamily="-101" charset="-128"/>
              <a:cs typeface="ＭＳ Ｐゴシック" pitchFamily="-101" charset="-128"/>
            </a:endParaRPr>
          </a:p>
          <a:p>
            <a:pPr eaLnBrk="1" hangingPunct="1">
              <a:spcBef>
                <a:spcPct val="0"/>
              </a:spcBef>
            </a:pPr>
            <a:r>
              <a:rPr lang="en-US" smtClean="0">
                <a:ea typeface="ＭＳ Ｐゴシック" pitchFamily="-101" charset="-128"/>
                <a:cs typeface="ＭＳ Ｐゴシック" pitchFamily="-101" charset="-128"/>
              </a:rPr>
              <a:t> Note * means “multiply”. </a:t>
            </a:r>
          </a:p>
        </p:txBody>
      </p:sp>
      <p:sp>
        <p:nvSpPr>
          <p:cNvPr id="54276" name="Slide Number Placeholder 3"/>
          <p:cNvSpPr>
            <a:spLocks noGrp="1"/>
          </p:cNvSpPr>
          <p:nvPr>
            <p:ph type="sldNum" sz="quarter" idx="5"/>
          </p:nvPr>
        </p:nvSpPr>
        <p:spPr bwMode="auto">
          <a:noFill/>
          <a:ln>
            <a:miter lim="800000"/>
            <a:headEnd/>
            <a:tailEnd/>
          </a:ln>
        </p:spPr>
        <p:txBody>
          <a:bodyPr/>
          <a:lstStyle/>
          <a:p>
            <a:fld id="{67608727-F625-AE47-B1AE-5DBE51471A1D}" type="slidenum">
              <a:rPr lang="en-US" smtClean="0">
                <a:latin typeface="Calibri" pitchFamily="-101" charset="0"/>
                <a:ea typeface="ＭＳ Ｐゴシック" pitchFamily="-101" charset="-128"/>
                <a:cs typeface="ＭＳ Ｐゴシック" pitchFamily="-101" charset="-128"/>
              </a:rPr>
              <a:pPr/>
              <a:t>35</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101" charset="-128"/>
                <a:cs typeface="ＭＳ Ｐゴシック" pitchFamily="-101" charset="-128"/>
              </a:rPr>
              <a:t>Since the fractions are equal we can set these ratios equal to each other.  i.e. diameter/circumference</a:t>
            </a:r>
          </a:p>
        </p:txBody>
      </p:sp>
      <p:sp>
        <p:nvSpPr>
          <p:cNvPr id="56324" name="Slide Number Placeholder 3"/>
          <p:cNvSpPr>
            <a:spLocks noGrp="1"/>
          </p:cNvSpPr>
          <p:nvPr>
            <p:ph type="sldNum" sz="quarter" idx="5"/>
          </p:nvPr>
        </p:nvSpPr>
        <p:spPr bwMode="auto">
          <a:noFill/>
          <a:ln>
            <a:miter lim="800000"/>
            <a:headEnd/>
            <a:tailEnd/>
          </a:ln>
        </p:spPr>
        <p:txBody>
          <a:bodyPr/>
          <a:lstStyle/>
          <a:p>
            <a:fld id="{22EC48B8-C650-384C-9FAD-DD3A1895EB4A}" type="slidenum">
              <a:rPr lang="en-US" smtClean="0">
                <a:latin typeface="Calibri" pitchFamily="-101" charset="0"/>
                <a:ea typeface="ＭＳ Ｐゴシック" pitchFamily="-101" charset="-128"/>
                <a:cs typeface="ＭＳ Ｐゴシック" pitchFamily="-101" charset="-128"/>
              </a:rPr>
              <a:pPr/>
              <a:t>36</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101" charset="-128"/>
                <a:cs typeface="ＭＳ Ｐゴシック" pitchFamily="-101" charset="-128"/>
              </a:rPr>
              <a:t>Substitute in distance for radius! </a:t>
            </a:r>
          </a:p>
        </p:txBody>
      </p:sp>
      <p:sp>
        <p:nvSpPr>
          <p:cNvPr id="58372" name="Slide Number Placeholder 3"/>
          <p:cNvSpPr>
            <a:spLocks noGrp="1"/>
          </p:cNvSpPr>
          <p:nvPr>
            <p:ph type="sldNum" sz="quarter" idx="5"/>
          </p:nvPr>
        </p:nvSpPr>
        <p:spPr bwMode="auto">
          <a:noFill/>
          <a:ln>
            <a:miter lim="800000"/>
            <a:headEnd/>
            <a:tailEnd/>
          </a:ln>
        </p:spPr>
        <p:txBody>
          <a:bodyPr/>
          <a:lstStyle/>
          <a:p>
            <a:fld id="{26611732-56F0-BC45-A06A-08DA1185B437}" type="slidenum">
              <a:rPr lang="en-US" smtClean="0">
                <a:latin typeface="Calibri" pitchFamily="-101" charset="0"/>
                <a:ea typeface="ＭＳ Ｐゴシック" pitchFamily="-101" charset="-128"/>
                <a:cs typeface="ＭＳ Ｐゴシック" pitchFamily="-101" charset="-128"/>
              </a:rPr>
              <a:pPr/>
              <a:t>37</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101" charset="-128"/>
                <a:cs typeface="ＭＳ Ｐゴシック" pitchFamily="-101" charset="-128"/>
              </a:rPr>
              <a:t>Just re-arrange the equation.   Make sure the angular diameter is in degrees rather than arcsec or arcmin. </a:t>
            </a:r>
          </a:p>
          <a:p>
            <a:pPr eaLnBrk="1" hangingPunct="1">
              <a:spcBef>
                <a:spcPct val="0"/>
              </a:spcBef>
            </a:pPr>
            <a:endParaRPr lang="en-US" smtClean="0">
              <a:ea typeface="ＭＳ Ｐゴシック" pitchFamily="-101" charset="-128"/>
              <a:cs typeface="ＭＳ Ｐゴシック" pitchFamily="-101" charset="-128"/>
            </a:endParaRPr>
          </a:p>
          <a:p>
            <a:pPr eaLnBrk="1" hangingPunct="1">
              <a:spcBef>
                <a:spcPct val="0"/>
              </a:spcBef>
            </a:pPr>
            <a:r>
              <a:rPr lang="en-US" smtClean="0">
                <a:ea typeface="ＭＳ Ｐゴシック" pitchFamily="-101" charset="-128"/>
                <a:cs typeface="ＭＳ Ｐゴシック" pitchFamily="-101" charset="-128"/>
              </a:rPr>
              <a:t>In science we don’t have to listen to an authoritative person (e.g. priest, astrologer) – we are empowered by figuring it out by ourselves.   Mathematics is the language and the tool. </a:t>
            </a:r>
          </a:p>
          <a:p>
            <a:pPr eaLnBrk="1" hangingPunct="1">
              <a:spcBef>
                <a:spcPct val="0"/>
              </a:spcBef>
            </a:pPr>
            <a:endParaRPr lang="en-US" smtClean="0">
              <a:ea typeface="ＭＳ Ｐゴシック" pitchFamily="-101" charset="-128"/>
              <a:cs typeface="ＭＳ Ｐゴシック" pitchFamily="-101" charset="-128"/>
            </a:endParaRPr>
          </a:p>
          <a:p>
            <a:pPr eaLnBrk="1" hangingPunct="1">
              <a:spcBef>
                <a:spcPct val="0"/>
              </a:spcBef>
            </a:pPr>
            <a:r>
              <a:rPr lang="en-US" smtClean="0">
                <a:ea typeface="ＭＳ Ｐゴシック" pitchFamily="-101" charset="-128"/>
                <a:cs typeface="ＭＳ Ｐゴシック" pitchFamily="-101" charset="-128"/>
              </a:rPr>
              <a:t>Practice Example – in next class: </a:t>
            </a:r>
          </a:p>
          <a:p>
            <a:pPr eaLnBrk="1" hangingPunct="1">
              <a:spcBef>
                <a:spcPct val="0"/>
              </a:spcBef>
            </a:pPr>
            <a:r>
              <a:rPr lang="en-US" smtClean="0">
                <a:ea typeface="ＭＳ Ｐゴシック" pitchFamily="-101" charset="-128"/>
                <a:cs typeface="ＭＳ Ｐゴシック" pitchFamily="-101" charset="-128"/>
              </a:rPr>
              <a:t>e.g. What is the linear diameter of the moon?   Look up the distance in Astronomy Today or online in km.  Go out and use your thumb to measure the number of degrees (– check this against the value I gave previously).  And you have the moon’s  diameter.  </a:t>
            </a:r>
          </a:p>
          <a:p>
            <a:pPr eaLnBrk="1" hangingPunct="1">
              <a:spcBef>
                <a:spcPct val="0"/>
              </a:spcBef>
            </a:pPr>
            <a:endParaRPr lang="en-US" smtClean="0">
              <a:ea typeface="ＭＳ Ｐゴシック" pitchFamily="-101" charset="-128"/>
              <a:cs typeface="ＭＳ Ｐゴシック" pitchFamily="-101" charset="-128"/>
            </a:endParaRPr>
          </a:p>
          <a:p>
            <a:pPr eaLnBrk="1" hangingPunct="1">
              <a:spcBef>
                <a:spcPct val="0"/>
              </a:spcBef>
            </a:pPr>
            <a:r>
              <a:rPr lang="en-US" smtClean="0">
                <a:ea typeface="ＭＳ Ｐゴシック" pitchFamily="-101" charset="-128"/>
                <a:cs typeface="ＭＳ Ｐゴシック" pitchFamily="-101" charset="-128"/>
              </a:rPr>
              <a:t>Then you can ask how big is the moon compared to the Earth by forming a ratio of diameters to calculate how many moon diameters equal 1 Earth diameter. </a:t>
            </a:r>
          </a:p>
        </p:txBody>
      </p:sp>
      <p:sp>
        <p:nvSpPr>
          <p:cNvPr id="60420" name="Slide Number Placeholder 3"/>
          <p:cNvSpPr>
            <a:spLocks noGrp="1"/>
          </p:cNvSpPr>
          <p:nvPr>
            <p:ph type="sldNum" sz="quarter" idx="5"/>
          </p:nvPr>
        </p:nvSpPr>
        <p:spPr bwMode="auto">
          <a:noFill/>
          <a:ln>
            <a:miter lim="800000"/>
            <a:headEnd/>
            <a:tailEnd/>
          </a:ln>
        </p:spPr>
        <p:txBody>
          <a:bodyPr/>
          <a:lstStyle/>
          <a:p>
            <a:fld id="{D58ED582-67A2-2741-AE37-B30193DDDFD2}" type="slidenum">
              <a:rPr lang="en-US" smtClean="0">
                <a:latin typeface="Calibri" pitchFamily="-101" charset="0"/>
                <a:ea typeface="ＭＳ Ｐゴシック" pitchFamily="-101" charset="-128"/>
                <a:cs typeface="ＭＳ Ｐゴシック" pitchFamily="-101" charset="-128"/>
              </a:rPr>
              <a:pPr/>
              <a:t>38</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pitchFamily="-101" charset="-128"/>
                <a:cs typeface="ＭＳ Ｐゴシック" pitchFamily="-101" charset="-128"/>
              </a:rPr>
              <a:t>The speed of light is not a theoretical number.  It has been measured since the 1600s and it is done yearly as an undergraduate lab experiment in this department.    It is 299,792 km/s but 300,000 km/s will do for this course </a:t>
            </a:r>
            <a:r>
              <a:rPr lang="en-US" smtClean="0">
                <a:ea typeface="ＭＳ Ｐゴシック" pitchFamily="-101" charset="-128"/>
                <a:cs typeface="ＭＳ Ｐゴシック" pitchFamily="-101" charset="-128"/>
                <a:sym typeface="Wingdings" pitchFamily="-101" charset="2"/>
              </a:rPr>
              <a:t> </a:t>
            </a:r>
          </a:p>
          <a:p>
            <a:pPr eaLnBrk="1" hangingPunct="1">
              <a:spcBef>
                <a:spcPct val="0"/>
              </a:spcBef>
            </a:pPr>
            <a:endParaRPr lang="en-US" smtClean="0">
              <a:ea typeface="ＭＳ Ｐゴシック" pitchFamily="-101" charset="-128"/>
              <a:cs typeface="ＭＳ Ｐゴシック" pitchFamily="-101" charset="-128"/>
              <a:sym typeface="Wingdings" pitchFamily="-101" charset="2"/>
            </a:endParaRPr>
          </a:p>
          <a:p>
            <a:pPr eaLnBrk="1" hangingPunct="1">
              <a:spcBef>
                <a:spcPct val="0"/>
              </a:spcBef>
            </a:pPr>
            <a:r>
              <a:rPr lang="en-US" smtClean="0">
                <a:ea typeface="ＭＳ Ｐゴシック" pitchFamily="-101" charset="-128"/>
                <a:cs typeface="ＭＳ Ｐゴシック" pitchFamily="-101" charset="-128"/>
                <a:sym typeface="Wingdings" pitchFamily="-101" charset="2"/>
              </a:rPr>
              <a:t>Speed -&gt; think of what you know when you are driving your car. </a:t>
            </a:r>
          </a:p>
          <a:p>
            <a:pPr eaLnBrk="1" hangingPunct="1">
              <a:spcBef>
                <a:spcPct val="0"/>
              </a:spcBef>
            </a:pPr>
            <a:endParaRPr lang="en-US" smtClean="0">
              <a:ea typeface="ＭＳ Ｐゴシック" pitchFamily="-101" charset="-128"/>
              <a:cs typeface="ＭＳ Ｐゴシック" pitchFamily="-101" charset="-128"/>
              <a:sym typeface="Wingdings" pitchFamily="-101" charset="2"/>
            </a:endParaRPr>
          </a:p>
          <a:p>
            <a:pPr eaLnBrk="1" hangingPunct="1">
              <a:spcBef>
                <a:spcPct val="0"/>
              </a:spcBef>
            </a:pPr>
            <a:endParaRPr lang="en-US" smtClean="0">
              <a:ea typeface="ＭＳ Ｐゴシック" pitchFamily="-101" charset="-128"/>
              <a:cs typeface="ＭＳ Ｐゴシック" pitchFamily="-101" charset="-128"/>
            </a:endParaRPr>
          </a:p>
        </p:txBody>
      </p:sp>
      <p:sp>
        <p:nvSpPr>
          <p:cNvPr id="70660" name="Slide Number Placeholder 3"/>
          <p:cNvSpPr>
            <a:spLocks noGrp="1"/>
          </p:cNvSpPr>
          <p:nvPr>
            <p:ph type="sldNum" sz="quarter" idx="5"/>
          </p:nvPr>
        </p:nvSpPr>
        <p:spPr bwMode="auto">
          <a:noFill/>
          <a:ln>
            <a:miter lim="800000"/>
            <a:headEnd/>
            <a:tailEnd/>
          </a:ln>
        </p:spPr>
        <p:txBody>
          <a:bodyPr/>
          <a:lstStyle/>
          <a:p>
            <a:fld id="{3C66405F-55C2-A64F-843C-1254E93FFB40}" type="slidenum">
              <a:rPr lang="en-US" smtClean="0">
                <a:latin typeface="Calibri" pitchFamily="-101" charset="0"/>
                <a:ea typeface="ＭＳ Ｐゴシック" pitchFamily="-101" charset="-128"/>
                <a:cs typeface="ＭＳ Ｐゴシック" pitchFamily="-101" charset="-128"/>
              </a:rPr>
              <a:pPr/>
              <a:t>40</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eaLnBrk="1" hangingPunct="1">
              <a:spcBef>
                <a:spcPct val="0"/>
              </a:spcBef>
            </a:pPr>
            <a:r>
              <a:rPr lang="en-US" dirty="0" smtClean="0">
                <a:ea typeface="ＭＳ Ｐゴシック" pitchFamily="-101" charset="-128"/>
                <a:cs typeface="ＭＳ Ｐゴシック" pitchFamily="-101" charset="-128"/>
              </a:rPr>
              <a:t>We can still have knowledge!   Indeed scientists</a:t>
            </a:r>
            <a:r>
              <a:rPr lang="en-US" baseline="0" dirty="0" smtClean="0">
                <a:ea typeface="ＭＳ Ｐゴシック" pitchFamily="-101" charset="-128"/>
                <a:cs typeface="ＭＳ Ｐゴシック" pitchFamily="-101" charset="-128"/>
              </a:rPr>
              <a:t> have a way of characterizing uncertainty. </a:t>
            </a:r>
            <a:endParaRPr lang="en-US" dirty="0" smtClean="0">
              <a:ea typeface="ＭＳ Ｐゴシック" pitchFamily="-101" charset="-128"/>
              <a:cs typeface="ＭＳ Ｐゴシック" pitchFamily="-101"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81840279-D239-BB45-8BF9-C0A96328D9C4}" type="slidenum">
              <a:rPr lang="en-US" smtClean="0">
                <a:latin typeface="Calibri" pitchFamily="-101" charset="0"/>
                <a:ea typeface="ＭＳ Ｐゴシック" pitchFamily="-101" charset="-128"/>
                <a:cs typeface="ＭＳ Ｐゴシック" pitchFamily="-101" charset="-128"/>
              </a:rPr>
              <a:pPr/>
              <a:t>4</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dirty="0" smtClean="0">
                <a:ea typeface="ＭＳ Ｐゴシック" pitchFamily="-101" charset="-128"/>
                <a:cs typeface="ＭＳ Ｐゴシック" pitchFamily="-101" charset="-128"/>
              </a:rPr>
              <a:t>Some people dismiss science because it isn’t “absolute” --- it is true that science isn’t perfect and there are uncertainties.</a:t>
            </a:r>
            <a:r>
              <a:rPr lang="en-US" baseline="0" dirty="0" smtClean="0">
                <a:ea typeface="ＭＳ Ｐゴシック" pitchFamily="-101" charset="-128"/>
                <a:cs typeface="ＭＳ Ｐゴシック" pitchFamily="-101" charset="-128"/>
              </a:rPr>
              <a:t>   However this doesn’t mean that we don’t know.</a:t>
            </a:r>
          </a:p>
          <a:p>
            <a:endParaRPr lang="en-US" baseline="0" dirty="0" smtClean="0">
              <a:ea typeface="ＭＳ Ｐゴシック" pitchFamily="-101" charset="-128"/>
              <a:cs typeface="ＭＳ Ｐゴシック" pitchFamily="-101" charset="-128"/>
            </a:endParaRPr>
          </a:p>
          <a:p>
            <a:r>
              <a:rPr lang="en-US" dirty="0" smtClean="0">
                <a:ea typeface="ＭＳ Ｐゴシック" pitchFamily="-101" charset="-128"/>
                <a:cs typeface="ＭＳ Ｐゴシック" pitchFamily="-101" charset="-128"/>
              </a:rPr>
              <a:t>Astronomers height </a:t>
            </a:r>
            <a:r>
              <a:rPr lang="en-US" dirty="0" err="1" smtClean="0">
                <a:ea typeface="ＭＳ Ｐゴシック" pitchFamily="-101" charset="-128"/>
                <a:cs typeface="ＭＳ Ｐゴシック" pitchFamily="-101" charset="-128"/>
              </a:rPr>
              <a:t>vs</a:t>
            </a:r>
            <a:r>
              <a:rPr lang="en-US" dirty="0" smtClean="0">
                <a:ea typeface="ＭＳ Ｐゴシック" pitchFamily="-101" charset="-128"/>
                <a:cs typeface="ＭＳ Ｐゴシック" pitchFamily="-101" charset="-128"/>
              </a:rPr>
              <a:t> weight; </a:t>
            </a:r>
            <a:r>
              <a:rPr lang="en-US" dirty="0" err="1" smtClean="0">
                <a:ea typeface="ＭＳ Ｐゴシック" pitchFamily="-101" charset="-128"/>
                <a:cs typeface="ＭＳ Ｐゴシック" pitchFamily="-101" charset="-128"/>
              </a:rPr>
              <a:t>vs</a:t>
            </a:r>
            <a:r>
              <a:rPr lang="en-US" dirty="0" smtClean="0">
                <a:ea typeface="ＭＳ Ｐゴシック" pitchFamily="-101" charset="-128"/>
                <a:cs typeface="ＭＳ Ｐゴシック" pitchFamily="-101" charset="-128"/>
              </a:rPr>
              <a:t> IQ… </a:t>
            </a:r>
            <a:r>
              <a:rPr lang="en-US" dirty="0" err="1" smtClean="0">
                <a:ea typeface="ＭＳ Ｐゴシック" pitchFamily="-101" charset="-128"/>
                <a:cs typeface="ＭＳ Ｐゴシック" pitchFamily="-101" charset="-128"/>
                <a:sym typeface="Wingdings" pitchFamily="-101" charset="2"/>
              </a:rPr>
              <a:t></a:t>
            </a:r>
            <a:r>
              <a:rPr lang="en-US" dirty="0" smtClean="0">
                <a:ea typeface="ＭＳ Ｐゴシック" pitchFamily="-101" charset="-128"/>
                <a:cs typeface="ＭＳ Ｐゴシック" pitchFamily="-101" charset="-128"/>
                <a:sym typeface="Wingdings" pitchFamily="-101" charset="2"/>
              </a:rPr>
              <a:t> trend </a:t>
            </a:r>
            <a:r>
              <a:rPr lang="en-US" dirty="0" err="1" smtClean="0">
                <a:ea typeface="ＭＳ Ｐゴシック" pitchFamily="-101" charset="-128"/>
                <a:cs typeface="ＭＳ Ｐゴシック" pitchFamily="-101" charset="-128"/>
                <a:sym typeface="Wingdings" pitchFamily="-101" charset="2"/>
              </a:rPr>
              <a:t>vs</a:t>
            </a:r>
            <a:r>
              <a:rPr lang="en-US" dirty="0" smtClean="0">
                <a:ea typeface="ＭＳ Ｐゴシック" pitchFamily="-101" charset="-128"/>
                <a:cs typeface="ＭＳ Ｐゴシック" pitchFamily="-101" charset="-128"/>
                <a:sym typeface="Wingdings" pitchFamily="-101" charset="2"/>
              </a:rPr>
              <a:t> scatter plot…. There is an uncertainty but we still can “know”. Do we need to measure every point to assess something? No…  </a:t>
            </a:r>
            <a:endParaRPr lang="en-US" dirty="0" smtClean="0">
              <a:ea typeface="ＭＳ Ｐゴシック" pitchFamily="-101" charset="-128"/>
              <a:cs typeface="ＭＳ Ｐゴシック" pitchFamily="-101"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351D7AFF-2ACC-404F-ADEE-D865390487B5}" type="slidenum">
              <a:rPr lang="en-US" smtClean="0">
                <a:latin typeface="Calibri" pitchFamily="-101" charset="0"/>
                <a:ea typeface="ＭＳ Ｐゴシック" pitchFamily="-101" charset="-128"/>
                <a:cs typeface="ＭＳ Ｐゴシック" pitchFamily="-101" charset="-128"/>
              </a:rPr>
              <a:pPr/>
              <a:t>5</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smtClean="0">
                <a:ea typeface="ＭＳ Ｐゴシック" pitchFamily="-101" charset="-128"/>
                <a:cs typeface="ＭＳ Ｐゴシック" pitchFamily="-101" charset="-128"/>
              </a:rPr>
              <a:t>Astronomers height vs weight; vs IQ… </a:t>
            </a:r>
            <a:r>
              <a:rPr lang="en-US" smtClean="0">
                <a:ea typeface="ＭＳ Ｐゴシック" pitchFamily="-101" charset="-128"/>
                <a:cs typeface="ＭＳ Ｐゴシック" pitchFamily="-101" charset="-128"/>
                <a:sym typeface="Wingdings" pitchFamily="-101" charset="2"/>
              </a:rPr>
              <a:t> trend vs scatter plot…. There is an uncertainty but we still can “know”. Do we need to measure every point to assess something? No…  </a:t>
            </a:r>
            <a:endParaRPr lang="en-US" smtClean="0">
              <a:ea typeface="ＭＳ Ｐゴシック" pitchFamily="-101" charset="-128"/>
              <a:cs typeface="ＭＳ Ｐゴシック" pitchFamily="-101"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351D7AFF-2ACC-404F-ADEE-D865390487B5}" type="slidenum">
              <a:rPr lang="en-US" smtClean="0">
                <a:latin typeface="Calibri" pitchFamily="-101" charset="0"/>
                <a:ea typeface="ＭＳ Ｐゴシック" pitchFamily="-101" charset="-128"/>
                <a:cs typeface="ＭＳ Ｐゴシック" pitchFamily="-101" charset="-128"/>
              </a:rPr>
              <a:pPr/>
              <a:t>6</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dirty="0" smtClean="0">
                <a:ea typeface="ＭＳ Ｐゴシック" pitchFamily="-101" charset="-128"/>
                <a:cs typeface="ＭＳ Ｐゴシック" pitchFamily="-101" charset="-128"/>
              </a:rPr>
              <a:t>Astronomers height </a:t>
            </a:r>
            <a:r>
              <a:rPr lang="en-US" dirty="0" err="1" smtClean="0">
                <a:ea typeface="ＭＳ Ｐゴシック" pitchFamily="-101" charset="-128"/>
                <a:cs typeface="ＭＳ Ｐゴシック" pitchFamily="-101" charset="-128"/>
              </a:rPr>
              <a:t>vs</a:t>
            </a:r>
            <a:r>
              <a:rPr lang="en-US" dirty="0" smtClean="0">
                <a:ea typeface="ＭＳ Ｐゴシック" pitchFamily="-101" charset="-128"/>
                <a:cs typeface="ＭＳ Ｐゴシック" pitchFamily="-101" charset="-128"/>
              </a:rPr>
              <a:t> weight; </a:t>
            </a:r>
            <a:r>
              <a:rPr lang="en-US" dirty="0" err="1" smtClean="0">
                <a:ea typeface="ＭＳ Ｐゴシック" pitchFamily="-101" charset="-128"/>
                <a:cs typeface="ＭＳ Ｐゴシック" pitchFamily="-101" charset="-128"/>
              </a:rPr>
              <a:t>vs</a:t>
            </a:r>
            <a:r>
              <a:rPr lang="en-US" dirty="0" smtClean="0">
                <a:ea typeface="ＭＳ Ｐゴシック" pitchFamily="-101" charset="-128"/>
                <a:cs typeface="ＭＳ Ｐゴシック" pitchFamily="-101" charset="-128"/>
              </a:rPr>
              <a:t> IQ… </a:t>
            </a:r>
            <a:r>
              <a:rPr lang="en-US" dirty="0" err="1" smtClean="0">
                <a:ea typeface="ＭＳ Ｐゴシック" pitchFamily="-101" charset="-128"/>
                <a:cs typeface="ＭＳ Ｐゴシック" pitchFamily="-101" charset="-128"/>
                <a:sym typeface="Wingdings" pitchFamily="-101" charset="2"/>
              </a:rPr>
              <a:t></a:t>
            </a:r>
            <a:r>
              <a:rPr lang="en-US" dirty="0" smtClean="0">
                <a:ea typeface="ＭＳ Ｐゴシック" pitchFamily="-101" charset="-128"/>
                <a:cs typeface="ＭＳ Ｐゴシック" pitchFamily="-101" charset="-128"/>
                <a:sym typeface="Wingdings" pitchFamily="-101" charset="2"/>
              </a:rPr>
              <a:t> trend </a:t>
            </a:r>
            <a:r>
              <a:rPr lang="en-US" dirty="0" err="1" smtClean="0">
                <a:ea typeface="ＭＳ Ｐゴシック" pitchFamily="-101" charset="-128"/>
                <a:cs typeface="ＭＳ Ｐゴシック" pitchFamily="-101" charset="-128"/>
                <a:sym typeface="Wingdings" pitchFamily="-101" charset="2"/>
              </a:rPr>
              <a:t>vs</a:t>
            </a:r>
            <a:r>
              <a:rPr lang="en-US" dirty="0" smtClean="0">
                <a:ea typeface="ＭＳ Ｐゴシック" pitchFamily="-101" charset="-128"/>
                <a:cs typeface="ＭＳ Ｐゴシック" pitchFamily="-101" charset="-128"/>
                <a:sym typeface="Wingdings" pitchFamily="-101" charset="2"/>
              </a:rPr>
              <a:t> scatter plot…. There is an uncertainty but we still can “know”. Do we need to measure every point to assess something? No…  </a:t>
            </a:r>
            <a:endParaRPr lang="en-US" dirty="0" smtClean="0">
              <a:ea typeface="ＭＳ Ｐゴシック" pitchFamily="-101" charset="-128"/>
              <a:cs typeface="ＭＳ Ｐゴシック" pitchFamily="-101"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351D7AFF-2ACC-404F-ADEE-D865390487B5}" type="slidenum">
              <a:rPr lang="en-US" smtClean="0">
                <a:latin typeface="Calibri" pitchFamily="-101" charset="0"/>
                <a:ea typeface="ＭＳ Ｐゴシック" pitchFamily="-101" charset="-128"/>
                <a:cs typeface="ＭＳ Ｐゴシック" pitchFamily="-101" charset="-128"/>
              </a:rPr>
              <a:pPr/>
              <a:t>7</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dirty="0" smtClean="0">
                <a:ea typeface="ＭＳ Ｐゴシック" pitchFamily="-101" charset="-128"/>
                <a:cs typeface="ＭＳ Ｐゴシック" pitchFamily="-101" charset="-128"/>
              </a:rPr>
              <a:t>Astronomers height </a:t>
            </a:r>
            <a:r>
              <a:rPr lang="en-US" dirty="0" err="1" smtClean="0">
                <a:ea typeface="ＭＳ Ｐゴシック" pitchFamily="-101" charset="-128"/>
                <a:cs typeface="ＭＳ Ｐゴシック" pitchFamily="-101" charset="-128"/>
              </a:rPr>
              <a:t>vs</a:t>
            </a:r>
            <a:r>
              <a:rPr lang="en-US" dirty="0" smtClean="0">
                <a:ea typeface="ＭＳ Ｐゴシック" pitchFamily="-101" charset="-128"/>
                <a:cs typeface="ＭＳ Ｐゴシック" pitchFamily="-101" charset="-128"/>
              </a:rPr>
              <a:t> weight; … </a:t>
            </a:r>
            <a:r>
              <a:rPr lang="en-US" dirty="0" err="1" smtClean="0">
                <a:ea typeface="ＭＳ Ｐゴシック" pitchFamily="-101" charset="-128"/>
                <a:cs typeface="ＭＳ Ｐゴシック" pitchFamily="-101" charset="-128"/>
                <a:sym typeface="Wingdings" pitchFamily="-101" charset="2"/>
              </a:rPr>
              <a:t></a:t>
            </a:r>
            <a:r>
              <a:rPr lang="en-US" dirty="0" smtClean="0">
                <a:ea typeface="ＭＳ Ｐゴシック" pitchFamily="-101" charset="-128"/>
                <a:cs typeface="ＭＳ Ｐゴシック" pitchFamily="-101" charset="-128"/>
                <a:sym typeface="Wingdings" pitchFamily="-101" charset="2"/>
              </a:rPr>
              <a:t> trend.</a:t>
            </a:r>
            <a:r>
              <a:rPr lang="en-US" baseline="0" dirty="0" smtClean="0">
                <a:ea typeface="ＭＳ Ｐゴシック" pitchFamily="-101" charset="-128"/>
                <a:cs typeface="ＭＳ Ｐゴシック" pitchFamily="-101" charset="-128"/>
                <a:sym typeface="Wingdings" pitchFamily="-101" charset="2"/>
              </a:rPr>
              <a:t> </a:t>
            </a:r>
            <a:r>
              <a:rPr lang="en-US" dirty="0" smtClean="0">
                <a:ea typeface="ＭＳ Ｐゴシック" pitchFamily="-101" charset="-128"/>
                <a:cs typeface="ＭＳ Ｐゴシック" pitchFamily="-101" charset="-128"/>
                <a:sym typeface="Wingdings" pitchFamily="-101" charset="2"/>
              </a:rPr>
              <a:t> There is an uncertainty but we still can “know”. Do we need to measure every point to assess something? No…</a:t>
            </a:r>
          </a:p>
          <a:p>
            <a:endParaRPr lang="en-US" dirty="0" smtClean="0">
              <a:ea typeface="ＭＳ Ｐゴシック" pitchFamily="-101" charset="-128"/>
              <a:cs typeface="ＭＳ Ｐゴシック" pitchFamily="-101" charset="-128"/>
              <a:sym typeface="Wingdings" pitchFamily="-101" charset="2"/>
            </a:endParaRPr>
          </a:p>
          <a:p>
            <a:r>
              <a:rPr lang="en-US" dirty="0" smtClean="0">
                <a:ea typeface="ＭＳ Ｐゴシック" pitchFamily="-101" charset="-128"/>
                <a:cs typeface="ＭＳ Ｐゴシック" pitchFamily="-101" charset="-128"/>
                <a:sym typeface="Wingdings" pitchFamily="-101" charset="2"/>
              </a:rPr>
              <a:t>This is a correlation – i.e. weight</a:t>
            </a:r>
            <a:r>
              <a:rPr lang="en-US" baseline="0" dirty="0" smtClean="0">
                <a:ea typeface="ＭＳ Ｐゴシック" pitchFamily="-101" charset="-128"/>
                <a:cs typeface="ＭＳ Ｐゴシック" pitchFamily="-101" charset="-128"/>
                <a:sym typeface="Wingdings" pitchFamily="-101" charset="2"/>
              </a:rPr>
              <a:t> is correlated with height.  </a:t>
            </a:r>
            <a:r>
              <a:rPr lang="en-US" dirty="0" smtClean="0">
                <a:ea typeface="ＭＳ Ｐゴシック" pitchFamily="-101" charset="-128"/>
                <a:cs typeface="ＭＳ Ｐゴシック" pitchFamily="-101" charset="-128"/>
                <a:sym typeface="Wingdings" pitchFamily="-101" charset="2"/>
              </a:rPr>
              <a:t>This is also a “proportional</a:t>
            </a:r>
            <a:r>
              <a:rPr lang="en-US" baseline="0" dirty="0" smtClean="0">
                <a:ea typeface="ＭＳ Ｐゴシック" pitchFamily="-101" charset="-128"/>
                <a:cs typeface="ＭＳ Ｐゴシック" pitchFamily="-101" charset="-128"/>
                <a:sym typeface="Wingdings" pitchFamily="-101" charset="2"/>
              </a:rPr>
              <a:t> to” relation </a:t>
            </a:r>
            <a:r>
              <a:rPr lang="en-US" dirty="0" smtClean="0">
                <a:ea typeface="ＭＳ Ｐゴシック" pitchFamily="-101" charset="-128"/>
                <a:cs typeface="ＭＳ Ｐゴシック" pitchFamily="-101" charset="-128"/>
                <a:sym typeface="Wingdings" pitchFamily="-101" charset="2"/>
              </a:rPr>
              <a:t>– i.e. weight</a:t>
            </a:r>
            <a:r>
              <a:rPr lang="en-US" baseline="0" dirty="0" smtClean="0">
                <a:ea typeface="ＭＳ Ｐゴシック" pitchFamily="-101" charset="-128"/>
                <a:cs typeface="ＭＳ Ｐゴシック" pitchFamily="-101" charset="-128"/>
                <a:sym typeface="Wingdings" pitchFamily="-101" charset="2"/>
              </a:rPr>
              <a:t> is proportional to height.  If weight decreased as height increased, that would be an anti-correlation.  </a:t>
            </a:r>
            <a:r>
              <a:rPr lang="en-US" dirty="0" smtClean="0">
                <a:ea typeface="ＭＳ Ｐゴシック" pitchFamily="-101" charset="-128"/>
                <a:cs typeface="ＭＳ Ｐゴシック" pitchFamily="-101" charset="-128"/>
                <a:sym typeface="Wingdings" pitchFamily="-101" charset="2"/>
              </a:rPr>
              <a:t>  </a:t>
            </a:r>
            <a:endParaRPr lang="en-US" dirty="0" smtClean="0">
              <a:ea typeface="ＭＳ Ｐゴシック" pitchFamily="-101" charset="-128"/>
              <a:cs typeface="ＭＳ Ｐゴシック" pitchFamily="-101"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351D7AFF-2ACC-404F-ADEE-D865390487B5}" type="slidenum">
              <a:rPr lang="en-US" smtClean="0">
                <a:latin typeface="Calibri" pitchFamily="-101" charset="0"/>
                <a:ea typeface="ＭＳ Ｐゴシック" pitchFamily="-101" charset="-128"/>
                <a:cs typeface="ＭＳ Ｐゴシック" pitchFamily="-101" charset="-128"/>
              </a:rPr>
              <a:pPr/>
              <a:t>8</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r>
              <a:rPr lang="en-US" smtClean="0">
                <a:ea typeface="ＭＳ Ｐゴシック" pitchFamily="-101" charset="-128"/>
                <a:cs typeface="ＭＳ Ｐゴシック" pitchFamily="-101" charset="-128"/>
              </a:rPr>
              <a:t>Astronomers height vs weight; vs IQ… </a:t>
            </a:r>
            <a:r>
              <a:rPr lang="en-US" smtClean="0">
                <a:ea typeface="ＭＳ Ｐゴシック" pitchFamily="-101" charset="-128"/>
                <a:cs typeface="ＭＳ Ｐゴシック" pitchFamily="-101" charset="-128"/>
                <a:sym typeface="Wingdings" pitchFamily="-101" charset="2"/>
              </a:rPr>
              <a:t> trend vs scatter plot…. There is an uncertainty but we still can “know”. Do we need to measure every point to assess something? No…  </a:t>
            </a:r>
            <a:endParaRPr lang="en-US" smtClean="0">
              <a:ea typeface="ＭＳ Ｐゴシック" pitchFamily="-101" charset="-128"/>
              <a:cs typeface="ＭＳ Ｐゴシック" pitchFamily="-101"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351D7AFF-2ACC-404F-ADEE-D865390487B5}" type="slidenum">
              <a:rPr lang="en-US" smtClean="0">
                <a:latin typeface="Calibri" pitchFamily="-101" charset="0"/>
                <a:ea typeface="ＭＳ Ｐゴシック" pitchFamily="-101" charset="-128"/>
                <a:cs typeface="ＭＳ Ｐゴシック" pitchFamily="-101" charset="-128"/>
              </a:rPr>
              <a:pPr/>
              <a:t>9</a:t>
            </a:fld>
            <a:endParaRPr lang="en-US" smtClean="0">
              <a:latin typeface="Calibri" pitchFamily="-101" charset="0"/>
              <a:ea typeface="ＭＳ Ｐゴシック" pitchFamily="-101" charset="-128"/>
              <a:cs typeface="ＭＳ Ｐゴシック" pitchFamily="-10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5C507F7F-F3D7-0041-8B3D-512270FB724F}" type="datetimeFigureOut">
              <a:rPr lang="en-US" smtClean="0"/>
              <a:pPr/>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07253-73AE-264C-9DA4-ECF7585FDD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C507F7F-F3D7-0041-8B3D-512270FB724F}" type="datetimeFigureOut">
              <a:rPr lang="en-US" smtClean="0"/>
              <a:pPr/>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07253-73AE-264C-9DA4-ECF7585FDD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C507F7F-F3D7-0041-8B3D-512270FB724F}" type="datetimeFigureOut">
              <a:rPr lang="en-US" smtClean="0"/>
              <a:pPr/>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07253-73AE-264C-9DA4-ECF7585FDD5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5" name="TextBox 4"/>
          <p:cNvSpPr txBox="1"/>
          <p:nvPr userDrawn="1"/>
        </p:nvSpPr>
        <p:spPr>
          <a:xfrm>
            <a:off x="7467600" y="274638"/>
            <a:ext cx="1524000" cy="276225"/>
          </a:xfrm>
          <a:prstGeom prst="rect">
            <a:avLst/>
          </a:prstGeom>
          <a:noFill/>
        </p:spPr>
        <p:txBody>
          <a:bodyPr>
            <a:prstTxWarp prst="textNoShape">
              <a:avLst/>
            </a:prstTxWarp>
            <a:spAutoFit/>
          </a:bodyPr>
          <a:lstStyle/>
          <a:p>
            <a:pPr algn="r">
              <a:defRPr/>
            </a:pPr>
            <a:r>
              <a:rPr lang="en-US" sz="1200">
                <a:solidFill>
                  <a:srgbClr val="D9D9D9"/>
                </a:solidFill>
                <a:latin typeface="Calibri" pitchFamily="-112" charset="0"/>
                <a:ea typeface="ＭＳ Ｐゴシック" pitchFamily="-112" charset="-128"/>
                <a:cs typeface="ＭＳ Ｐゴシック" pitchFamily="-112" charset="-128"/>
              </a:rPr>
              <a:t>summary</a:t>
            </a:r>
          </a:p>
        </p:txBody>
      </p:sp>
      <p:sp>
        <p:nvSpPr>
          <p:cNvPr id="6" name="TextBox 5"/>
          <p:cNvSpPr txBox="1"/>
          <p:nvPr userDrawn="1"/>
        </p:nvSpPr>
        <p:spPr>
          <a:xfrm>
            <a:off x="457200" y="838200"/>
            <a:ext cx="2438400" cy="276225"/>
          </a:xfrm>
          <a:prstGeom prst="rect">
            <a:avLst/>
          </a:prstGeom>
          <a:noFill/>
        </p:spPr>
        <p:txBody>
          <a:bodyPr>
            <a:prstTxWarp prst="textNoShape">
              <a:avLst/>
            </a:prstTxWarp>
            <a:spAutoFit/>
          </a:bodyPr>
          <a:lstStyle/>
          <a:p>
            <a:pPr>
              <a:defRPr/>
            </a:pPr>
            <a:r>
              <a:rPr lang="en-US" sz="1200">
                <a:solidFill>
                  <a:srgbClr val="D9D9D9"/>
                </a:solidFill>
                <a:latin typeface="Calibri" pitchFamily="-112" charset="0"/>
                <a:ea typeface="ＭＳ Ｐゴシック" pitchFamily="-112" charset="-128"/>
                <a:cs typeface="ＭＳ Ｐゴシック" pitchFamily="-112" charset="-128"/>
              </a:rPr>
              <a:t>Recall column</a:t>
            </a:r>
          </a:p>
        </p:txBody>
      </p:sp>
      <p:sp>
        <p:nvSpPr>
          <p:cNvPr id="2" name="Title 1"/>
          <p:cNvSpPr>
            <a:spLocks noGrp="1"/>
          </p:cNvSpPr>
          <p:nvPr>
            <p:ph type="title"/>
          </p:nvPr>
        </p:nvSpPr>
        <p:spPr>
          <a:xfrm>
            <a:off x="457200" y="274638"/>
            <a:ext cx="5562600" cy="411162"/>
          </a:xfrm>
        </p:spPr>
        <p:txBody>
          <a:bodyPr>
            <a:normAutofit/>
          </a:bodyPr>
          <a:lstStyle>
            <a:lvl1pPr algn="l">
              <a:buFont typeface="Arial"/>
              <a:buNone/>
              <a:defRPr sz="2800"/>
            </a:lvl1pPr>
          </a:lstStyle>
          <a:p>
            <a:r>
              <a:rPr lang="en-CA" smtClean="0"/>
              <a:t>Click to edit Master title style</a:t>
            </a:r>
            <a:endParaRPr lang="en-US" dirty="0"/>
          </a:p>
        </p:txBody>
      </p:sp>
      <p:sp>
        <p:nvSpPr>
          <p:cNvPr id="7" name="Text Placeholder 6"/>
          <p:cNvSpPr>
            <a:spLocks noGrp="1"/>
          </p:cNvSpPr>
          <p:nvPr>
            <p:ph type="body" sz="quarter" idx="13"/>
          </p:nvPr>
        </p:nvSpPr>
        <p:spPr>
          <a:xfrm>
            <a:off x="3124200" y="4572000"/>
            <a:ext cx="5867400" cy="2149475"/>
          </a:xfrm>
        </p:spPr>
        <p:txBody>
          <a:bodyPr/>
          <a:lstStyle>
            <a:lvl1pPr>
              <a:defRPr sz="2800"/>
            </a:lvl1pPr>
          </a:lstStyle>
          <a:p>
            <a:pPr lvl="0"/>
            <a:r>
              <a:rPr lang="en-CA" smtClean="0"/>
              <a:t>Click to edit Master text styles</a:t>
            </a:r>
          </a:p>
        </p:txBody>
      </p:sp>
      <p:sp>
        <p:nvSpPr>
          <p:cNvPr id="9" name="Picture Placeholder 8"/>
          <p:cNvSpPr>
            <a:spLocks noGrp="1"/>
          </p:cNvSpPr>
          <p:nvPr>
            <p:ph type="pic" sz="quarter" idx="14"/>
          </p:nvPr>
        </p:nvSpPr>
        <p:spPr>
          <a:xfrm>
            <a:off x="3124200" y="838200"/>
            <a:ext cx="5867400" cy="3733800"/>
          </a:xfrm>
        </p:spPr>
        <p:txBody>
          <a:bodyPr rtlCol="0">
            <a:normAutofit/>
          </a:bodyPr>
          <a:lstStyle/>
          <a:p>
            <a:pPr lvl="0"/>
            <a:endParaRPr lang="en-US" noProof="0" smtClean="0"/>
          </a:p>
        </p:txBody>
      </p:sp>
      <p:sp>
        <p:nvSpPr>
          <p:cNvPr id="8" name="Date Placeholder 2"/>
          <p:cNvSpPr>
            <a:spLocks noGrp="1"/>
          </p:cNvSpPr>
          <p:nvPr>
            <p:ph type="dt" sz="half" idx="15"/>
          </p:nvPr>
        </p:nvSpPr>
        <p:spPr/>
        <p:txBody>
          <a:bodyPr/>
          <a:lstStyle>
            <a:lvl1pPr>
              <a:defRPr/>
            </a:lvl1pPr>
          </a:lstStyle>
          <a:p>
            <a:pPr>
              <a:defRPr/>
            </a:pPr>
            <a:fld id="{13ED2284-CF0A-4743-B42B-9A0CBDFED7EB}" type="datetime1">
              <a:rPr lang="en-US"/>
              <a:pPr>
                <a:defRPr/>
              </a:pPr>
              <a:t>9/8/14</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C507F7F-F3D7-0041-8B3D-512270FB724F}" type="datetimeFigureOut">
              <a:rPr lang="en-US" smtClean="0"/>
              <a:pPr/>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07253-73AE-264C-9DA4-ECF7585FDD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5C507F7F-F3D7-0041-8B3D-512270FB724F}" type="datetimeFigureOut">
              <a:rPr lang="en-US" smtClean="0"/>
              <a:pPr/>
              <a:t>9/8/14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07253-73AE-264C-9DA4-ECF7585FDD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5C507F7F-F3D7-0041-8B3D-512270FB724F}" type="datetimeFigureOut">
              <a:rPr lang="en-US" smtClean="0"/>
              <a:pPr/>
              <a:t>9/8/14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07253-73AE-264C-9DA4-ECF7585FDD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5C507F7F-F3D7-0041-8B3D-512270FB724F}" type="datetimeFigureOut">
              <a:rPr lang="en-US" smtClean="0"/>
              <a:pPr/>
              <a:t>9/8/14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07253-73AE-264C-9DA4-ECF7585FDD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5C507F7F-F3D7-0041-8B3D-512270FB724F}" type="datetimeFigureOut">
              <a:rPr lang="en-US" smtClean="0"/>
              <a:pPr/>
              <a:t>9/8/14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07253-73AE-264C-9DA4-ECF7585FDD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07F7F-F3D7-0041-8B3D-512270FB724F}" type="datetimeFigureOut">
              <a:rPr lang="en-US" smtClean="0"/>
              <a:pPr/>
              <a:t>9/8/14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07253-73AE-264C-9DA4-ECF7585FDD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C507F7F-F3D7-0041-8B3D-512270FB724F}" type="datetimeFigureOut">
              <a:rPr lang="en-US" smtClean="0"/>
              <a:pPr/>
              <a:t>9/8/14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07253-73AE-264C-9DA4-ECF7585FDD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C507F7F-F3D7-0041-8B3D-512270FB724F}" type="datetimeFigureOut">
              <a:rPr lang="en-US" smtClean="0"/>
              <a:pPr/>
              <a:t>9/8/14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07253-73AE-264C-9DA4-ECF7585FDD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07F7F-F3D7-0041-8B3D-512270FB724F}" type="datetimeFigureOut">
              <a:rPr lang="en-US" smtClean="0"/>
              <a:pPr/>
              <a:t>9/8/14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07253-73AE-264C-9DA4-ECF7585FDD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df"/><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df"/><Relationship Id="rId4" Type="http://schemas.openxmlformats.org/officeDocument/2006/relationships/image" Target="../media/image15.png"/><Relationship Id="rId5" Type="http://schemas.openxmlformats.org/officeDocument/2006/relationships/image" Target="../media/image16.pdf"/><Relationship Id="rId6"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df"/><Relationship Id="rId4" Type="http://schemas.openxmlformats.org/officeDocument/2006/relationships/image" Target="../media/image19.png"/><Relationship Id="rId5" Type="http://schemas.openxmlformats.org/officeDocument/2006/relationships/image" Target="../media/image20.jpe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3.pdf"/><Relationship Id="rId5" Type="http://schemas.openxmlformats.org/officeDocument/2006/relationships/image" Target="../media/image24.png"/><Relationship Id="rId6" Type="http://schemas.openxmlformats.org/officeDocument/2006/relationships/image" Target="../media/image25.pdf"/><Relationship Id="rId7" Type="http://schemas.openxmlformats.org/officeDocument/2006/relationships/image" Target="../media/image26.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www.physics.umanitoba.ca/~english/2014fallphys1810/"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Microsoft_Equation1.bin"/><Relationship Id="rId5" Type="http://schemas.openxmlformats.org/officeDocument/2006/relationships/image" Target="../media/image29.jpe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32.pdf"/><Relationship Id="rId5" Type="http://schemas.openxmlformats.org/officeDocument/2006/relationships/image" Target="../media/image33.png"/><Relationship Id="rId1" Type="http://schemas.openxmlformats.org/officeDocument/2006/relationships/slideLayout" Target="../slideLayouts/slideLayout12.xml"/><Relationship Id="rId2" Type="http://schemas.openxmlformats.org/officeDocument/2006/relationships/image" Target="../media/image14.pd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df"/><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df"/><Relationship Id="rId5" Type="http://schemas.openxmlformats.org/officeDocument/2006/relationships/image" Target="../media/image38.png"/><Relationship Id="rId6" Type="http://schemas.openxmlformats.org/officeDocument/2006/relationships/image" Target="../media/image39.pdf"/><Relationship Id="rId7" Type="http://schemas.openxmlformats.org/officeDocument/2006/relationships/image" Target="../media/image40.png"/><Relationship Id="rId8" Type="http://schemas.openxmlformats.org/officeDocument/2006/relationships/image" Target="../media/image41.pdf"/><Relationship Id="rId9" Type="http://schemas.openxmlformats.org/officeDocument/2006/relationships/image" Target="../media/image42.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hyperlink" Target="http://www.saros.org/" TargetMode="External"/><Relationship Id="rId4" Type="http://schemas.openxmlformats.org/officeDocument/2006/relationships/hyperlink" Target="http://antwrp.gsfc.nasa.gov/apod/ap090726.html" TargetMode="External"/><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4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4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png"/><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5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3" Type="http://schemas.openxmlformats.org/officeDocument/2006/relationships/image" Target="../media/image2.pd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d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pd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8"/>
          <p:cNvSpPr>
            <a:spLocks noGrp="1"/>
          </p:cNvSpPr>
          <p:nvPr>
            <p:ph type="title"/>
          </p:nvPr>
        </p:nvSpPr>
        <p:spPr>
          <a:xfrm>
            <a:off x="457200" y="3740150"/>
            <a:ext cx="7696200" cy="438150"/>
          </a:xfrm>
        </p:spPr>
        <p:txBody>
          <a:bodyPr>
            <a:normAutofit fontScale="90000"/>
          </a:bodyPr>
          <a:lstStyle/>
          <a:p>
            <a:pPr eaLnBrk="1" hangingPunct="1"/>
            <a:r>
              <a:rPr lang="en-US" sz="2400" dirty="0" smtClean="0">
                <a:ea typeface="ＭＳ Ｐゴシック" pitchFamily="-101" charset="-128"/>
                <a:cs typeface="ＭＳ Ｐゴシック" pitchFamily="-101" charset="-128"/>
              </a:rPr>
              <a:t>Phys 1810 General Astronomy Fall 2014</a:t>
            </a:r>
          </a:p>
        </p:txBody>
      </p:sp>
      <p:pic>
        <p:nvPicPr>
          <p:cNvPr id="24579" name="Picture Placeholder 11" descr="atensionsbubbleneb.jpg"/>
          <p:cNvPicPr>
            <a:picLocks noGrp="1" noChangeAspect="1"/>
          </p:cNvPicPr>
          <p:nvPr>
            <p:ph type="pic" idx="1"/>
          </p:nvPr>
        </p:nvPicPr>
        <p:blipFill>
          <a:blip r:embed="rId3"/>
          <a:srcRect t="7782" b="7782"/>
          <a:stretch>
            <a:fillRect/>
          </a:stretch>
        </p:blipFill>
        <p:spPr>
          <a:xfrm>
            <a:off x="1143000" y="381000"/>
            <a:ext cx="6781800" cy="3359150"/>
          </a:xfrm>
        </p:spPr>
      </p:pic>
      <p:sp>
        <p:nvSpPr>
          <p:cNvPr id="24580" name="TextBox 12"/>
          <p:cNvSpPr txBox="1">
            <a:spLocks noChangeArrowheads="1"/>
          </p:cNvSpPr>
          <p:nvPr/>
        </p:nvSpPr>
        <p:spPr bwMode="auto">
          <a:xfrm>
            <a:off x="6934200" y="11113"/>
            <a:ext cx="2057400" cy="277812"/>
          </a:xfrm>
          <a:prstGeom prst="rect">
            <a:avLst/>
          </a:prstGeom>
          <a:noFill/>
          <a:ln w="9525">
            <a:noFill/>
            <a:miter lim="800000"/>
            <a:headEnd/>
            <a:tailEnd/>
          </a:ln>
        </p:spPr>
        <p:txBody>
          <a:bodyPr>
            <a:prstTxWarp prst="textNoShape">
              <a:avLst/>
            </a:prstTxWarp>
            <a:spAutoFit/>
          </a:bodyPr>
          <a:lstStyle/>
          <a:p>
            <a:r>
              <a:rPr lang="en-US" sz="1200" i="1">
                <a:solidFill>
                  <a:srgbClr val="A6A6A6"/>
                </a:solidFill>
                <a:latin typeface="Calibri" pitchFamily="-101" charset="0"/>
              </a:rPr>
              <a:t>Bubble Nebula – NGC 7635 </a:t>
            </a:r>
          </a:p>
        </p:txBody>
      </p:sp>
      <p:sp>
        <p:nvSpPr>
          <p:cNvPr id="24581" name="Text Placeholder 3"/>
          <p:cNvSpPr txBox="1">
            <a:spLocks/>
          </p:cNvSpPr>
          <p:nvPr/>
        </p:nvSpPr>
        <p:spPr bwMode="auto">
          <a:xfrm>
            <a:off x="457200" y="4548188"/>
            <a:ext cx="8305800" cy="709612"/>
          </a:xfrm>
          <a:prstGeom prst="rect">
            <a:avLst/>
          </a:prstGeom>
          <a:noFill/>
          <a:ln w="9525">
            <a:noFill/>
            <a:miter lim="800000"/>
            <a:headEnd/>
            <a:tailEnd/>
          </a:ln>
        </p:spPr>
        <p:txBody>
          <a:bodyPr>
            <a:prstTxWarp prst="textNoShape">
              <a:avLst/>
            </a:prstTxWarp>
          </a:bodyPr>
          <a:lstStyle/>
          <a:p>
            <a:pPr>
              <a:spcBef>
                <a:spcPct val="20000"/>
              </a:spcBef>
              <a:buFont typeface="Arial" pitchFamily="-101" charset="0"/>
              <a:buNone/>
            </a:pPr>
            <a:r>
              <a:rPr lang="en-US" sz="1800" dirty="0">
                <a:solidFill>
                  <a:srgbClr val="000000"/>
                </a:solidFill>
                <a:latin typeface="Verdana" pitchFamily="-101" charset="0"/>
              </a:rPr>
              <a:t>Labs: Mr. Ian </a:t>
            </a:r>
            <a:r>
              <a:rPr lang="en-US" sz="1800" dirty="0" smtClean="0">
                <a:solidFill>
                  <a:srgbClr val="000000"/>
                </a:solidFill>
                <a:latin typeface="Verdana" pitchFamily="-101" charset="0"/>
              </a:rPr>
              <a:t>Cameron  -- start this week</a:t>
            </a:r>
          </a:p>
          <a:p>
            <a:pPr>
              <a:spcBef>
                <a:spcPct val="20000"/>
              </a:spcBef>
              <a:buFont typeface="Arial" pitchFamily="-101" charset="0"/>
              <a:buNone/>
            </a:pPr>
            <a:endParaRPr lang="en-US" sz="1800" dirty="0">
              <a:solidFill>
                <a:srgbClr val="000000"/>
              </a:solidFill>
              <a:latin typeface="Calibri" pitchFamily="-101" charset="0"/>
            </a:endParaRPr>
          </a:p>
        </p:txBody>
      </p:sp>
      <p:sp>
        <p:nvSpPr>
          <p:cNvPr id="24582" name="TextBox 10"/>
          <p:cNvSpPr txBox="1">
            <a:spLocks noChangeArrowheads="1"/>
          </p:cNvSpPr>
          <p:nvPr/>
        </p:nvSpPr>
        <p:spPr bwMode="auto">
          <a:xfrm>
            <a:off x="457200" y="4178300"/>
            <a:ext cx="3194050" cy="369888"/>
          </a:xfrm>
          <a:prstGeom prst="rect">
            <a:avLst/>
          </a:prstGeom>
          <a:noFill/>
          <a:ln w="9525">
            <a:noFill/>
            <a:miter lim="800000"/>
            <a:headEnd/>
            <a:tailEnd/>
          </a:ln>
        </p:spPr>
        <p:txBody>
          <a:bodyPr wrap="none">
            <a:prstTxWarp prst="textNoShape">
              <a:avLst/>
            </a:prstTxWarp>
            <a:spAutoFit/>
          </a:bodyPr>
          <a:lstStyle/>
          <a:p>
            <a:r>
              <a:rPr lang="en-US" sz="1800" dirty="0">
                <a:solidFill>
                  <a:srgbClr val="000000"/>
                </a:solidFill>
                <a:latin typeface="Verdana" pitchFamily="-101" charset="0"/>
              </a:rPr>
              <a:t>Professor </a:t>
            </a:r>
            <a:r>
              <a:rPr lang="en-US" sz="1800" dirty="0" err="1">
                <a:solidFill>
                  <a:srgbClr val="000000"/>
                </a:solidFill>
                <a:latin typeface="Verdana" pitchFamily="-101" charset="0"/>
              </a:rPr>
              <a:t>Jayanne</a:t>
            </a:r>
            <a:r>
              <a:rPr lang="en-US" sz="1800" dirty="0">
                <a:solidFill>
                  <a:srgbClr val="000000"/>
                </a:solidFill>
                <a:latin typeface="Verdana" pitchFamily="-101" charset="0"/>
              </a:rPr>
              <a:t> English</a:t>
            </a:r>
          </a:p>
        </p:txBody>
      </p:sp>
      <p:sp>
        <p:nvSpPr>
          <p:cNvPr id="24583" name="Rectangle 9"/>
          <p:cNvSpPr>
            <a:spLocks noChangeArrowheads="1"/>
          </p:cNvSpPr>
          <p:nvPr/>
        </p:nvSpPr>
        <p:spPr bwMode="auto">
          <a:xfrm>
            <a:off x="457200" y="5724525"/>
            <a:ext cx="7467600" cy="369888"/>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latin typeface="Verdana" pitchFamily="-101" charset="0"/>
              </a:rPr>
              <a:t>A Survey of astronomical phenomena and objects. </a:t>
            </a:r>
            <a:endParaRPr lang="en-US" sz="18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solidFill>
                  <a:srgbClr val="000000"/>
                </a:solidFill>
                <a:ea typeface="ＭＳ Ｐゴシック" pitchFamily="-101" charset="-128"/>
                <a:cs typeface="ＭＳ Ｐゴシック" pitchFamily="-101" charset="-128"/>
              </a:rPr>
              <a:t>Measurement &amp; Error</a:t>
            </a:r>
          </a:p>
        </p:txBody>
      </p:sp>
      <p:pic>
        <p:nvPicPr>
          <p:cNvPr id="4" name="Content Placeholder 3" descr="Error sketch 1 Aug 19, 2014.pdf"/>
          <p:cNvPicPr preferRelativeResize="0">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66807" y="1600198"/>
            <a:ext cx="6994670" cy="90519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ea typeface="ＭＳ Ｐゴシック" pitchFamily="-101" charset="-128"/>
                <a:cs typeface="ＭＳ Ｐゴシック" pitchFamily="-101" charset="-128"/>
              </a:rPr>
              <a:t>Critical Thinking: </a:t>
            </a:r>
          </a:p>
        </p:txBody>
      </p:sp>
      <p:sp>
        <p:nvSpPr>
          <p:cNvPr id="29699" name="Text Placeholder 2"/>
          <p:cNvSpPr>
            <a:spLocks noGrp="1"/>
          </p:cNvSpPr>
          <p:nvPr>
            <p:ph idx="1"/>
          </p:nvPr>
        </p:nvSpPr>
        <p:spPr>
          <a:xfrm>
            <a:off x="457200" y="1600200"/>
            <a:ext cx="8229600" cy="2520950"/>
          </a:xfrm>
        </p:spPr>
        <p:txBody>
          <a:bodyPr/>
          <a:lstStyle/>
          <a:p>
            <a:pPr eaLnBrk="1" hangingPunct="1">
              <a:lnSpc>
                <a:spcPct val="80000"/>
              </a:lnSpc>
            </a:pPr>
            <a:r>
              <a:rPr lang="en-US" sz="2700" smtClean="0">
                <a:ea typeface="ＭＳ Ｐゴシック" pitchFamily="-101" charset="-128"/>
                <a:cs typeface="ＭＳ Ｐゴシック" pitchFamily="-101" charset="-128"/>
              </a:rPr>
              <a:t>Example: Jack is looking at but Anne is looking at George. Jack is married but George is not. Is a married person looking at an unmarried person? </a:t>
            </a:r>
          </a:p>
          <a:p>
            <a:pPr eaLnBrk="1" hangingPunct="1">
              <a:lnSpc>
                <a:spcPct val="80000"/>
              </a:lnSpc>
              <a:buFont typeface="Calibri" pitchFamily="-101" charset="0"/>
              <a:buAutoNum type="alphaLcParenR"/>
            </a:pPr>
            <a:r>
              <a:rPr lang="en-US" sz="2700" smtClean="0">
                <a:ea typeface="ＭＳ Ｐゴシック" pitchFamily="-101" charset="-128"/>
                <a:cs typeface="ＭＳ Ｐゴシック" pitchFamily="-101" charset="-128"/>
              </a:rPr>
              <a:t>Yes</a:t>
            </a:r>
          </a:p>
          <a:p>
            <a:pPr eaLnBrk="1" hangingPunct="1">
              <a:lnSpc>
                <a:spcPct val="80000"/>
              </a:lnSpc>
              <a:buFont typeface="Calibri" pitchFamily="-101" charset="0"/>
              <a:buAutoNum type="alphaLcParenR"/>
            </a:pPr>
            <a:r>
              <a:rPr lang="en-US" sz="2700" smtClean="0">
                <a:ea typeface="ＭＳ Ｐゴシック" pitchFamily="-101" charset="-128"/>
                <a:cs typeface="ＭＳ Ｐゴシック" pitchFamily="-101" charset="-128"/>
              </a:rPr>
              <a:t>No</a:t>
            </a:r>
          </a:p>
          <a:p>
            <a:pPr eaLnBrk="1" hangingPunct="1">
              <a:lnSpc>
                <a:spcPct val="80000"/>
              </a:lnSpc>
              <a:buFont typeface="Calibri" pitchFamily="-101" charset="0"/>
              <a:buAutoNum type="alphaLcParenR"/>
            </a:pPr>
            <a:r>
              <a:rPr lang="en-US" sz="2700" smtClean="0">
                <a:ea typeface="ＭＳ Ｐゴシック" pitchFamily="-101" charset="-128"/>
                <a:cs typeface="ＭＳ Ｐゴシック" pitchFamily="-101" charset="-128"/>
              </a:rPr>
              <a:t>Not enough information to decide</a:t>
            </a:r>
          </a:p>
          <a:p>
            <a:pPr eaLnBrk="1" hangingPunct="1">
              <a:lnSpc>
                <a:spcPct val="80000"/>
              </a:lnSpc>
              <a:buFont typeface="Arial" pitchFamily="-101" charset="0"/>
              <a:buNone/>
            </a:pPr>
            <a:endParaRPr lang="en-US" sz="2700" b="1" smtClean="0">
              <a:ea typeface="ＭＳ Ｐゴシック" pitchFamily="-101" charset="-128"/>
              <a:cs typeface="ＭＳ Ｐゴシック" pitchFamily="-101" charset="-128"/>
            </a:endParaRPr>
          </a:p>
        </p:txBody>
      </p:sp>
      <p:sp>
        <p:nvSpPr>
          <p:cNvPr id="4" name="TextBox 3"/>
          <p:cNvSpPr txBox="1">
            <a:spLocks noChangeArrowheads="1"/>
          </p:cNvSpPr>
          <p:nvPr/>
        </p:nvSpPr>
        <p:spPr bwMode="auto">
          <a:xfrm>
            <a:off x="457200" y="4121150"/>
            <a:ext cx="1395413" cy="708025"/>
          </a:xfrm>
          <a:prstGeom prst="rect">
            <a:avLst/>
          </a:prstGeom>
          <a:noFill/>
          <a:ln w="9525">
            <a:noFill/>
            <a:miter lim="800000"/>
            <a:headEnd/>
            <a:tailEnd/>
          </a:ln>
        </p:spPr>
        <p:txBody>
          <a:bodyPr wrap="none">
            <a:prstTxWarp prst="textNoShape">
              <a:avLst/>
            </a:prstTxWarp>
            <a:spAutoFit/>
          </a:bodyPr>
          <a:lstStyle/>
          <a:p>
            <a:r>
              <a:rPr lang="en-US" sz="4000" b="1"/>
              <a:t>YES!</a:t>
            </a:r>
            <a:r>
              <a:rPr lang="en-US"/>
              <a:t> </a:t>
            </a:r>
          </a:p>
        </p:txBody>
      </p:sp>
      <p:sp>
        <p:nvSpPr>
          <p:cNvPr id="27653" name="TextBox 4"/>
          <p:cNvSpPr txBox="1">
            <a:spLocks noChangeArrowheads="1"/>
          </p:cNvSpPr>
          <p:nvPr/>
        </p:nvSpPr>
        <p:spPr bwMode="auto">
          <a:xfrm>
            <a:off x="207963" y="5348288"/>
            <a:ext cx="8731250" cy="646112"/>
          </a:xfrm>
          <a:prstGeom prst="rect">
            <a:avLst/>
          </a:prstGeom>
          <a:noFill/>
          <a:ln w="9525">
            <a:noFill/>
            <a:miter lim="800000"/>
            <a:headEnd/>
            <a:tailEnd/>
          </a:ln>
        </p:spPr>
        <p:txBody>
          <a:bodyPr wrap="none">
            <a:prstTxWarp prst="textNoShape">
              <a:avLst/>
            </a:prstTxWarp>
            <a:spAutoFit/>
          </a:bodyPr>
          <a:lstStyle/>
          <a:p>
            <a:r>
              <a:rPr lang="en-US"/>
              <a:t>A scientific understanding cannot be dismissed because some details are unknown.</a:t>
            </a:r>
          </a:p>
          <a:p>
            <a:r>
              <a:rPr lang="en-US"/>
              <a:t>We do not need to measure every point in order to discern a trend.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653"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hangingPunct="1">
              <a:buFontTx/>
              <a:buNone/>
              <a:defRPr/>
            </a:pPr>
            <a:r>
              <a:rPr lang="en-US" sz="2300" dirty="0" smtClean="0">
                <a:solidFill>
                  <a:srgbClr val="0D0D0D"/>
                </a:solidFill>
                <a:ea typeface="ＭＳ Ｐゴシック" pitchFamily="-110" charset="-128"/>
                <a:cs typeface="ＭＳ Ｐゴシック" pitchFamily="-110" charset="-128"/>
              </a:rPr>
              <a:t>Scientific Method:</a:t>
            </a:r>
          </a:p>
        </p:txBody>
      </p:sp>
      <p:sp>
        <p:nvSpPr>
          <p:cNvPr id="31747" name="Text Placeholder 4"/>
          <p:cNvSpPr>
            <a:spLocks noGrp="1"/>
          </p:cNvSpPr>
          <p:nvPr>
            <p:ph type="body" sz="quarter" idx="13"/>
          </p:nvPr>
        </p:nvSpPr>
        <p:spPr>
          <a:xfrm>
            <a:off x="3124200" y="1066800"/>
            <a:ext cx="5867400" cy="5654675"/>
          </a:xfrm>
        </p:spPr>
        <p:txBody>
          <a:bodyPr/>
          <a:lstStyle/>
          <a:p>
            <a:pPr eaLnBrk="1" hangingPunct="1"/>
            <a:r>
              <a:rPr lang="en-US" dirty="0" smtClean="0">
                <a:solidFill>
                  <a:srgbClr val="0D0D0D"/>
                </a:solidFill>
                <a:ea typeface="ＭＳ Ｐゴシック" pitchFamily="-101" charset="-128"/>
                <a:cs typeface="ＭＳ Ｐゴシック" pitchFamily="-101" charset="-128"/>
              </a:rPr>
              <a:t>“Laws of Nature” defined as general rules that describe how nature works.</a:t>
            </a:r>
          </a:p>
          <a:p>
            <a:pPr eaLnBrk="1" hangingPunct="1"/>
            <a:r>
              <a:rPr lang="en-US" dirty="0" smtClean="0">
                <a:solidFill>
                  <a:srgbClr val="0D0D0D"/>
                </a:solidFill>
                <a:ea typeface="ＭＳ Ｐゴシック" pitchFamily="-101" charset="-128"/>
                <a:cs typeface="ＭＳ Ｐゴシック" pitchFamily="-101" charset="-128"/>
              </a:rPr>
              <a:t>Evolution from one law to another, not  a revolution. E.g. Newton’s Law of Gravitation is contained in Einstein’s General Theory of Relativity (GR).  </a:t>
            </a:r>
          </a:p>
          <a:p>
            <a:pPr eaLnBrk="1" hangingPunct="1"/>
            <a:r>
              <a:rPr lang="en-US" dirty="0" smtClean="0">
                <a:solidFill>
                  <a:srgbClr val="0D0D0D"/>
                </a:solidFill>
                <a:ea typeface="ＭＳ Ｐゴシック" pitchFamily="-101" charset="-128"/>
                <a:cs typeface="ＭＳ Ｐゴシック" pitchFamily="-101" charset="-128"/>
              </a:rPr>
              <a:t>Don’t be fooled by the word “theory”! GR is the more valid “law”.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858962"/>
          </a:xfrm>
        </p:spPr>
        <p:txBody>
          <a:bodyPr>
            <a:noAutofit/>
          </a:bodyPr>
          <a:lstStyle/>
          <a:p>
            <a:r>
              <a:rPr lang="en-US" sz="5400" dirty="0" smtClean="0"/>
              <a:t>Vastness of the Universe</a:t>
            </a:r>
            <a:endParaRPr lang="en-US" sz="5400" dirty="0"/>
          </a:p>
        </p:txBody>
      </p:sp>
      <p:sp>
        <p:nvSpPr>
          <p:cNvPr id="3" name="Text Placeholder 2"/>
          <p:cNvSpPr>
            <a:spLocks noGrp="1"/>
          </p:cNvSpPr>
          <p:nvPr>
            <p:ph type="body" sz="quarter" idx="13"/>
          </p:nvPr>
        </p:nvSpPr>
        <p:spPr>
          <a:xfrm>
            <a:off x="1371600" y="1905000"/>
            <a:ext cx="6172200" cy="3489325"/>
          </a:xfrm>
        </p:spPr>
        <p:txBody>
          <a:bodyPr>
            <a:normAutofit/>
          </a:bodyPr>
          <a:lstStyle/>
          <a:p>
            <a:pPr>
              <a:buNone/>
            </a:pPr>
            <a:r>
              <a:rPr lang="en-US" dirty="0" smtClean="0"/>
              <a:t>Example:   If the galaxy is generously populated with technological civilizations like our own, how long would communication to the nearest one take?  </a:t>
            </a:r>
          </a:p>
          <a:p>
            <a:pPr>
              <a:buNone/>
            </a:pPr>
            <a:r>
              <a:rPr lang="en-US" dirty="0" smtClean="0"/>
              <a:t>-- 1 civilization per million stars</a:t>
            </a:r>
          </a:p>
          <a:p>
            <a:pPr>
              <a:buNone/>
            </a:pPr>
            <a:r>
              <a:rPr lang="en-US" dirty="0" err="1" smtClean="0">
                <a:sym typeface="Wingdings"/>
              </a:rPr>
              <a:t></a:t>
            </a:r>
            <a:r>
              <a:rPr lang="en-US" dirty="0" smtClean="0">
                <a:sym typeface="Wingdings"/>
              </a:rPr>
              <a:t> </a:t>
            </a:r>
            <a:r>
              <a:rPr lang="en-US" dirty="0" smtClean="0"/>
              <a:t>5000 yr for 2-way communication.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Tx/>
              <a:buNone/>
              <a:defRPr/>
            </a:pPr>
            <a:r>
              <a:rPr lang="en-US" sz="2500" dirty="0" smtClean="0">
                <a:ea typeface="ＭＳ Ｐゴシック" pitchFamily="-112" charset="-128"/>
                <a:cs typeface="ＭＳ Ｐゴシック" pitchFamily="-112" charset="-128"/>
              </a:rPr>
              <a:t>Special Distances: Small scales</a:t>
            </a:r>
          </a:p>
        </p:txBody>
      </p:sp>
      <p:sp>
        <p:nvSpPr>
          <p:cNvPr id="73733" name="TextBox 5"/>
          <p:cNvSpPr txBox="1">
            <a:spLocks noChangeArrowheads="1"/>
          </p:cNvSpPr>
          <p:nvPr/>
        </p:nvSpPr>
        <p:spPr bwMode="auto">
          <a:xfrm>
            <a:off x="2197100" y="831850"/>
            <a:ext cx="5956300" cy="1569660"/>
          </a:xfrm>
          <a:prstGeom prst="rect">
            <a:avLst/>
          </a:prstGeom>
          <a:noFill/>
          <a:ln w="9525">
            <a:noFill/>
            <a:miter lim="800000"/>
            <a:headEnd/>
            <a:tailEnd/>
          </a:ln>
        </p:spPr>
        <p:txBody>
          <a:bodyPr wrap="square">
            <a:prstTxWarp prst="textNoShape">
              <a:avLst/>
            </a:prstTxWarp>
            <a:spAutoFit/>
          </a:bodyPr>
          <a:lstStyle/>
          <a:p>
            <a:pPr>
              <a:buFont typeface="Arial" pitchFamily="-101" charset="0"/>
              <a:buChar char="•"/>
            </a:pPr>
            <a:r>
              <a:rPr lang="en-US" sz="2400" dirty="0" smtClean="0">
                <a:latin typeface="Calibri" pitchFamily="-101" charset="0"/>
              </a:rPr>
              <a:t> Atoms &amp; Light </a:t>
            </a:r>
            <a:r>
              <a:rPr lang="en-US" sz="2400" dirty="0" err="1" smtClean="0">
                <a:latin typeface="Calibri" pitchFamily="-101" charset="0"/>
                <a:sym typeface="Wingdings"/>
              </a:rPr>
              <a:t></a:t>
            </a:r>
            <a:r>
              <a:rPr lang="en-US" sz="2400" dirty="0" smtClean="0">
                <a:latin typeface="Calibri" pitchFamily="-101" charset="0"/>
                <a:sym typeface="Wingdings"/>
              </a:rPr>
              <a:t> </a:t>
            </a:r>
            <a:r>
              <a:rPr lang="en-US" sz="2400" b="1" dirty="0" smtClean="0">
                <a:latin typeface="Calibri" pitchFamily="-101" charset="0"/>
              </a:rPr>
              <a:t>Angstroms</a:t>
            </a:r>
            <a:r>
              <a:rPr lang="en-US" sz="2400" dirty="0" smtClean="0">
                <a:latin typeface="Calibri" pitchFamily="-101" charset="0"/>
              </a:rPr>
              <a:t> </a:t>
            </a:r>
          </a:p>
          <a:p>
            <a:pPr lvl="1">
              <a:buFont typeface="Arial"/>
              <a:buChar char="•"/>
            </a:pPr>
            <a:r>
              <a:rPr lang="en-US" sz="2400" dirty="0">
                <a:latin typeface="Calibri" pitchFamily="-101" charset="0"/>
              </a:rPr>
              <a:t> </a:t>
            </a:r>
            <a:r>
              <a:rPr lang="en-US" sz="2400" dirty="0" smtClean="0">
                <a:latin typeface="Calibri" pitchFamily="-101" charset="0"/>
              </a:rPr>
              <a:t>eyes see wavelengths  ~ 4000-7000 Å</a:t>
            </a:r>
          </a:p>
          <a:p>
            <a:pPr lvl="1">
              <a:buFont typeface="Arial"/>
              <a:buChar char="•"/>
            </a:pPr>
            <a:r>
              <a:rPr lang="en-US" sz="2400" dirty="0">
                <a:latin typeface="Calibri" pitchFamily="-101" charset="0"/>
              </a:rPr>
              <a:t> </a:t>
            </a:r>
            <a:r>
              <a:rPr lang="en-US" sz="2400" dirty="0" smtClean="0"/>
              <a:t>sheet </a:t>
            </a:r>
            <a:r>
              <a:rPr lang="en-US" sz="2400" dirty="0"/>
              <a:t>of paper</a:t>
            </a:r>
            <a:r>
              <a:rPr lang="en-US" sz="2400" dirty="0" smtClean="0"/>
              <a:t> ~ million Å thick</a:t>
            </a:r>
            <a:r>
              <a:rPr lang="en-US" sz="2400" dirty="0"/>
              <a:t>,</a:t>
            </a:r>
            <a:endParaRPr lang="en-US" sz="2400" dirty="0" smtClean="0">
              <a:latin typeface="Calibri" pitchFamily="-101" charset="0"/>
            </a:endParaRPr>
          </a:p>
          <a:p>
            <a:endParaRPr lang="en-US" sz="2400" dirty="0" smtClean="0">
              <a:latin typeface="Calibri" pitchFamily="-101" charset="0"/>
            </a:endParaRPr>
          </a:p>
        </p:txBody>
      </p:sp>
      <p:pic>
        <p:nvPicPr>
          <p:cNvPr id="8" name="Picture 7"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197100" y="2400300"/>
            <a:ext cx="4749800" cy="1028700"/>
          </a:xfrm>
          <a:prstGeom prst="rect">
            <a:avLst/>
          </a:prstGeom>
        </p:spPr>
      </p:pic>
      <p:pic>
        <p:nvPicPr>
          <p:cNvPr id="9" name="Picture 8"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133600" y="4457700"/>
            <a:ext cx="4813300" cy="1028700"/>
          </a:xfrm>
          <a:prstGeom prst="rect">
            <a:avLst/>
          </a:prstGeom>
        </p:spPr>
      </p:pic>
      <p:sp>
        <p:nvSpPr>
          <p:cNvPr id="10" name="TextBox 9"/>
          <p:cNvSpPr txBox="1"/>
          <p:nvPr/>
        </p:nvSpPr>
        <p:spPr>
          <a:xfrm>
            <a:off x="2197100" y="3886200"/>
            <a:ext cx="2890535" cy="461665"/>
          </a:xfrm>
          <a:prstGeom prst="rect">
            <a:avLst/>
          </a:prstGeom>
          <a:noFill/>
        </p:spPr>
        <p:txBody>
          <a:bodyPr wrap="none" rtlCol="0">
            <a:spAutoFit/>
          </a:bodyPr>
          <a:lstStyle/>
          <a:p>
            <a:pPr>
              <a:buFont typeface="Arial"/>
              <a:buChar char="•"/>
            </a:pPr>
            <a:r>
              <a:rPr lang="en-US" sz="2400" dirty="0" smtClean="0"/>
              <a:t>  10 Å = 1 </a:t>
            </a:r>
            <a:r>
              <a:rPr lang="en-US" sz="2400" dirty="0" err="1" smtClean="0"/>
              <a:t>nanometre</a:t>
            </a:r>
            <a:endParaRPr lang="en-US" sz="2400" dirty="0"/>
          </a:p>
        </p:txBody>
      </p:sp>
      <p:sp>
        <p:nvSpPr>
          <p:cNvPr id="11" name="TextBox 10"/>
          <p:cNvSpPr txBox="1"/>
          <p:nvPr/>
        </p:nvSpPr>
        <p:spPr>
          <a:xfrm>
            <a:off x="7447918" y="5802868"/>
            <a:ext cx="1501245" cy="369332"/>
          </a:xfrm>
          <a:prstGeom prst="rect">
            <a:avLst/>
          </a:prstGeom>
          <a:noFill/>
        </p:spPr>
        <p:txBody>
          <a:bodyPr wrap="none" rtlCol="0">
            <a:spAutoFit/>
          </a:bodyPr>
          <a:lstStyle/>
          <a:p>
            <a:r>
              <a:rPr lang="en-US" dirty="0" smtClean="0"/>
              <a:t>(</a:t>
            </a:r>
            <a:r>
              <a:rPr lang="en-US" dirty="0" err="1" smtClean="0"/>
              <a:t>m</a:t>
            </a:r>
            <a:r>
              <a:rPr lang="en-US" dirty="0" smtClean="0"/>
              <a:t> == </a:t>
            </a:r>
            <a:r>
              <a:rPr lang="en-US" dirty="0" err="1" smtClean="0"/>
              <a:t>metres</a:t>
            </a:r>
            <a:r>
              <a:rPr lang="en-US"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Tx/>
              <a:buNone/>
              <a:defRPr/>
            </a:pPr>
            <a:r>
              <a:rPr lang="en-US" sz="2500" dirty="0" smtClean="0">
                <a:ea typeface="ＭＳ Ｐゴシック" pitchFamily="-112" charset="-128"/>
                <a:cs typeface="ＭＳ Ｐゴシック" pitchFamily="-112" charset="-128"/>
              </a:rPr>
              <a:t>Special Distances: Solar System Scales</a:t>
            </a:r>
          </a:p>
        </p:txBody>
      </p:sp>
      <p:sp>
        <p:nvSpPr>
          <p:cNvPr id="73733" name="TextBox 5"/>
          <p:cNvSpPr txBox="1">
            <a:spLocks noChangeArrowheads="1"/>
          </p:cNvSpPr>
          <p:nvPr/>
        </p:nvSpPr>
        <p:spPr bwMode="auto">
          <a:xfrm>
            <a:off x="3886201" y="685800"/>
            <a:ext cx="5257800" cy="1200328"/>
          </a:xfrm>
          <a:prstGeom prst="rect">
            <a:avLst/>
          </a:prstGeom>
          <a:noFill/>
          <a:ln w="9525">
            <a:noFill/>
            <a:miter lim="800000"/>
            <a:headEnd/>
            <a:tailEnd/>
          </a:ln>
        </p:spPr>
        <p:txBody>
          <a:bodyPr wrap="square">
            <a:prstTxWarp prst="textNoShape">
              <a:avLst/>
            </a:prstTxWarp>
            <a:spAutoFit/>
          </a:bodyPr>
          <a:lstStyle/>
          <a:p>
            <a:pPr>
              <a:buFont typeface="Arial" pitchFamily="-101" charset="0"/>
              <a:buChar char="•"/>
            </a:pPr>
            <a:r>
              <a:rPr lang="en-US" sz="2400" dirty="0" smtClean="0">
                <a:latin typeface="Calibri" pitchFamily="-101" charset="0"/>
              </a:rPr>
              <a:t> average </a:t>
            </a:r>
            <a:r>
              <a:rPr lang="en-US" sz="2400" dirty="0">
                <a:latin typeface="Calibri" pitchFamily="-101" charset="0"/>
              </a:rPr>
              <a:t>distance between</a:t>
            </a:r>
            <a:r>
              <a:rPr lang="en-US" sz="2400" dirty="0" smtClean="0">
                <a:latin typeface="Calibri" pitchFamily="-101" charset="0"/>
              </a:rPr>
              <a:t> Earth &amp; Sun </a:t>
            </a:r>
            <a:endParaRPr lang="en-US" sz="2400" dirty="0">
              <a:latin typeface="Calibri" pitchFamily="-101" charset="0"/>
            </a:endParaRPr>
          </a:p>
          <a:p>
            <a:pPr lvl="1"/>
            <a:r>
              <a:rPr lang="en-US" sz="2400" dirty="0">
                <a:latin typeface="Calibri" pitchFamily="-101" charset="0"/>
              </a:rPr>
              <a:t> -</a:t>
            </a:r>
            <a:r>
              <a:rPr lang="en-US" sz="2400" dirty="0" smtClean="0">
                <a:latin typeface="Calibri" pitchFamily="-101" charset="0"/>
              </a:rPr>
              <a:t> called astronomical </a:t>
            </a:r>
            <a:r>
              <a:rPr lang="en-US" sz="2400" dirty="0">
                <a:latin typeface="Calibri" pitchFamily="-101" charset="0"/>
              </a:rPr>
              <a:t>unit </a:t>
            </a:r>
            <a:endParaRPr lang="en-US" sz="2400" dirty="0" smtClean="0">
              <a:latin typeface="Calibri" pitchFamily="-101" charset="0"/>
            </a:endParaRPr>
          </a:p>
          <a:p>
            <a:pPr lvl="1">
              <a:buFontTx/>
              <a:buChar char="-"/>
            </a:pPr>
            <a:r>
              <a:rPr lang="en-US" sz="2400" dirty="0" smtClean="0">
                <a:latin typeface="Calibri" pitchFamily="-101" charset="0"/>
              </a:rPr>
              <a:t>written </a:t>
            </a:r>
            <a:r>
              <a:rPr lang="en-US" sz="2400" dirty="0">
                <a:latin typeface="Calibri" pitchFamily="-101" charset="0"/>
              </a:rPr>
              <a:t>“1 AU</a:t>
            </a:r>
            <a:r>
              <a:rPr lang="en-US" sz="2400" dirty="0" smtClean="0">
                <a:latin typeface="Calibri" pitchFamily="-101" charset="0"/>
              </a:rPr>
              <a:t>”</a:t>
            </a:r>
          </a:p>
          <a:p>
            <a:pPr lvl="1"/>
            <a:endParaRPr lang="en-US" sz="2400" dirty="0">
              <a:latin typeface="Calibri" pitchFamily="-101" charset="0"/>
            </a:endParaRPr>
          </a:p>
        </p:txBody>
      </p:sp>
      <p:pic>
        <p:nvPicPr>
          <p:cNvPr id="8" name="Picture 7"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743200" y="4724400"/>
            <a:ext cx="5181600" cy="431800"/>
          </a:xfrm>
          <a:prstGeom prst="rect">
            <a:avLst/>
          </a:prstGeom>
        </p:spPr>
      </p:pic>
      <p:pic>
        <p:nvPicPr>
          <p:cNvPr id="9" name="Picture 8" descr="solsyssm.jpg"/>
          <p:cNvPicPr>
            <a:picLocks noChangeAspect="1"/>
          </p:cNvPicPr>
          <p:nvPr/>
        </p:nvPicPr>
        <p:blipFill>
          <a:blip r:embed="rId5"/>
          <a:stretch>
            <a:fillRect/>
          </a:stretch>
        </p:blipFill>
        <p:spPr>
          <a:xfrm>
            <a:off x="4557513" y="2255460"/>
            <a:ext cx="3519687" cy="2089150"/>
          </a:xfrm>
          <a:prstGeom prst="rect">
            <a:avLst/>
          </a:prstGeom>
        </p:spPr>
      </p:pic>
      <p:sp>
        <p:nvSpPr>
          <p:cNvPr id="6" name="TextBox 5"/>
          <p:cNvSpPr txBox="1"/>
          <p:nvPr/>
        </p:nvSpPr>
        <p:spPr>
          <a:xfrm>
            <a:off x="4191000" y="5606534"/>
            <a:ext cx="3107266" cy="400110"/>
          </a:xfrm>
          <a:prstGeom prst="rect">
            <a:avLst/>
          </a:prstGeom>
          <a:noFill/>
        </p:spPr>
        <p:txBody>
          <a:bodyPr wrap="none" rtlCol="0">
            <a:spAutoFit/>
          </a:bodyPr>
          <a:lstStyle/>
          <a:p>
            <a:r>
              <a:rPr lang="en-US" sz="2000" dirty="0" smtClean="0"/>
              <a:t>i.e. about 150 billion </a:t>
            </a:r>
            <a:r>
              <a:rPr lang="en-US" sz="2000" dirty="0" err="1" smtClean="0"/>
              <a:t>metres</a:t>
            </a: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Tx/>
              <a:buNone/>
              <a:defRPr/>
            </a:pPr>
            <a:r>
              <a:rPr lang="en-US" sz="2500" dirty="0" smtClean="0">
                <a:ea typeface="ＭＳ Ｐゴシック" pitchFamily="-112" charset="-128"/>
                <a:cs typeface="ＭＳ Ｐゴシック" pitchFamily="-112" charset="-128"/>
              </a:rPr>
              <a:t>Special Distances:  Star Scales</a:t>
            </a:r>
          </a:p>
        </p:txBody>
      </p:sp>
      <p:sp>
        <p:nvSpPr>
          <p:cNvPr id="3" name="Text Placeholder 2"/>
          <p:cNvSpPr>
            <a:spLocks noGrp="1"/>
          </p:cNvSpPr>
          <p:nvPr>
            <p:ph type="body" sz="quarter" idx="13"/>
          </p:nvPr>
        </p:nvSpPr>
        <p:spPr>
          <a:xfrm>
            <a:off x="1905000" y="1143000"/>
            <a:ext cx="6477000" cy="3581400"/>
          </a:xfrm>
        </p:spPr>
        <p:txBody>
          <a:bodyPr/>
          <a:lstStyle/>
          <a:p>
            <a:pPr eaLnBrk="1" hangingPunct="1"/>
            <a:r>
              <a:rPr lang="en-US" dirty="0" smtClean="0">
                <a:ea typeface="ＭＳ Ｐゴシック" pitchFamily="-101" charset="-128"/>
                <a:cs typeface="ＭＳ Ｐゴシック" pitchFamily="-101" charset="-128"/>
              </a:rPr>
              <a:t>Light-year: </a:t>
            </a:r>
          </a:p>
          <a:p>
            <a:pPr marL="914400" lvl="1" indent="-514350" eaLnBrk="1" hangingPunct="1"/>
            <a:r>
              <a:rPr lang="en-US" dirty="0" smtClean="0"/>
              <a:t>Written “</a:t>
            </a:r>
            <a:r>
              <a:rPr lang="en-US" dirty="0" err="1" smtClean="0"/>
              <a:t>ly</a:t>
            </a:r>
            <a:r>
              <a:rPr lang="en-US" dirty="0" smtClean="0"/>
              <a:t>”</a:t>
            </a:r>
          </a:p>
          <a:p>
            <a:pPr marL="914400" lvl="1" indent="-514350" eaLnBrk="1" hangingPunct="1"/>
            <a:r>
              <a:rPr lang="en-US" b="1" dirty="0" smtClean="0"/>
              <a:t>distance</a:t>
            </a:r>
            <a:r>
              <a:rPr lang="en-US" dirty="0" smtClean="0"/>
              <a:t> </a:t>
            </a:r>
            <a:r>
              <a:rPr lang="en-US" dirty="0" err="1" smtClean="0"/>
              <a:t>travelled</a:t>
            </a:r>
            <a:r>
              <a:rPr lang="en-US" dirty="0" smtClean="0"/>
              <a:t> by light in 1 year</a:t>
            </a:r>
          </a:p>
          <a:p>
            <a:pPr marL="914400" lvl="1" indent="-514350" eaLnBrk="1" hangingPunct="1"/>
            <a:r>
              <a:rPr lang="en-US" dirty="0" smtClean="0"/>
              <a:t>1 </a:t>
            </a:r>
            <a:r>
              <a:rPr lang="en-US" dirty="0" err="1" smtClean="0"/>
              <a:t>ly</a:t>
            </a:r>
            <a:r>
              <a:rPr lang="en-US" dirty="0" smtClean="0"/>
              <a:t> = 10 trillion km</a:t>
            </a:r>
          </a:p>
          <a:p>
            <a:pPr marL="914400" lvl="1" indent="-514350" eaLnBrk="1" hangingPunct="1">
              <a:buFont typeface="Arial" pitchFamily="-101" charset="0"/>
              <a:buNone/>
            </a:pPr>
            <a:r>
              <a:rPr lang="en-US" dirty="0" smtClean="0"/>
              <a:t>(trillion = 1 with 12 zeros after it) </a:t>
            </a:r>
          </a:p>
        </p:txBody>
      </p:sp>
      <p:sp>
        <p:nvSpPr>
          <p:cNvPr id="7" name="TextBox 6"/>
          <p:cNvSpPr txBox="1"/>
          <p:nvPr/>
        </p:nvSpPr>
        <p:spPr>
          <a:xfrm>
            <a:off x="1524000" y="4432012"/>
            <a:ext cx="5933034" cy="584776"/>
          </a:xfrm>
          <a:prstGeom prst="rect">
            <a:avLst/>
          </a:prstGeom>
          <a:noFill/>
        </p:spPr>
        <p:txBody>
          <a:bodyPr wrap="none" rtlCol="0">
            <a:spAutoFit/>
          </a:bodyPr>
          <a:lstStyle/>
          <a:p>
            <a:r>
              <a:rPr lang="en-US" sz="3200" dirty="0" smtClean="0"/>
              <a:t>Lots of zeros </a:t>
            </a:r>
            <a:r>
              <a:rPr lang="en-US" sz="3200" dirty="0" err="1" smtClean="0">
                <a:sym typeface="Wingdings"/>
              </a:rPr>
              <a:t></a:t>
            </a:r>
            <a:r>
              <a:rPr lang="en-US" sz="3200" dirty="0" smtClean="0">
                <a:sym typeface="Wingdings"/>
              </a:rPr>
              <a:t> Use Powers of Ten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Tx/>
              <a:buNone/>
              <a:defRPr/>
            </a:pPr>
            <a:r>
              <a:rPr lang="en-US" sz="2500" smtClean="0">
                <a:ea typeface="ＭＳ Ｐゴシック" pitchFamily="-112" charset="-128"/>
                <a:cs typeface="ＭＳ Ｐゴシック" pitchFamily="-112" charset="-128"/>
              </a:rPr>
              <a:t>Powers of Ten Notation</a:t>
            </a:r>
          </a:p>
        </p:txBody>
      </p:sp>
      <p:sp>
        <p:nvSpPr>
          <p:cNvPr id="75779" name="Text Placeholder 2"/>
          <p:cNvSpPr>
            <a:spLocks noGrp="1"/>
          </p:cNvSpPr>
          <p:nvPr>
            <p:ph type="body" sz="quarter" idx="13"/>
          </p:nvPr>
        </p:nvSpPr>
        <p:spPr>
          <a:xfrm>
            <a:off x="2819400" y="1066800"/>
            <a:ext cx="5595938" cy="2408238"/>
          </a:xfrm>
        </p:spPr>
        <p:txBody>
          <a:bodyPr/>
          <a:lstStyle/>
          <a:p>
            <a:pPr eaLnBrk="1" hangingPunct="1"/>
            <a:r>
              <a:rPr lang="en-US" dirty="0" smtClean="0">
                <a:ea typeface="ＭＳ Ｐゴシック" pitchFamily="-101" charset="-128"/>
                <a:cs typeface="ＭＳ Ｐゴシック" pitchFamily="-101" charset="-128"/>
              </a:rPr>
              <a:t>Scientific Notation</a:t>
            </a:r>
          </a:p>
          <a:p>
            <a:pPr eaLnBrk="1" hangingPunct="1"/>
            <a:r>
              <a:rPr lang="en-US" dirty="0" smtClean="0">
                <a:ea typeface="ＭＳ Ｐゴシック" pitchFamily="-101" charset="-128"/>
                <a:cs typeface="ＭＳ Ｐゴシック" pitchFamily="-101" charset="-128"/>
              </a:rPr>
              <a:t>Count the number of zeros after the 1 and write it as a power of 10 </a:t>
            </a:r>
          </a:p>
          <a:p>
            <a:pPr eaLnBrk="1" hangingPunct="1"/>
            <a:r>
              <a:rPr lang="en-US" dirty="0" smtClean="0">
                <a:ea typeface="ＭＳ Ｐゴシック" pitchFamily="-101" charset="-128"/>
                <a:cs typeface="ＭＳ Ｐゴシック" pitchFamily="-101" charset="-128"/>
              </a:rPr>
              <a:t>For example: </a:t>
            </a:r>
          </a:p>
          <a:p>
            <a:pPr eaLnBrk="1" hangingPunct="1"/>
            <a:endParaRPr lang="en-US" dirty="0" smtClean="0">
              <a:ea typeface="ＭＳ Ｐゴシック" pitchFamily="-101" charset="-128"/>
              <a:cs typeface="ＭＳ Ｐゴシック" pitchFamily="-101" charset="-128"/>
            </a:endParaRPr>
          </a:p>
        </p:txBody>
      </p:sp>
      <p:pic>
        <p:nvPicPr>
          <p:cNvPr id="75781" name="Picture 7" descr="latex-image-1.pdf"/>
          <p:cNvPicPr>
            <a:picLocks noChangeAspect="1"/>
          </p:cNvPicPr>
          <p:nvPr/>
        </p:nvPicPr>
        <p:blipFill>
          <a:blip r:embed="rId3"/>
          <a:srcRect/>
          <a:stretch>
            <a:fillRect/>
          </a:stretch>
        </p:blipFill>
        <p:spPr bwMode="auto">
          <a:xfrm>
            <a:off x="3186112" y="3475038"/>
            <a:ext cx="4802188" cy="457200"/>
          </a:xfrm>
          <a:prstGeom prst="rect">
            <a:avLst/>
          </a:prstGeom>
          <a:noFill/>
          <a:ln w="9525">
            <a:noFill/>
            <a:miter lim="800000"/>
            <a:headEnd/>
            <a:tailEnd/>
          </a:ln>
        </p:spPr>
      </p:pic>
      <p:sp>
        <p:nvSpPr>
          <p:cNvPr id="5" name="TextBox 4"/>
          <p:cNvSpPr txBox="1"/>
          <p:nvPr/>
        </p:nvSpPr>
        <p:spPr>
          <a:xfrm>
            <a:off x="4419600" y="4191000"/>
            <a:ext cx="2025464" cy="461665"/>
          </a:xfrm>
          <a:prstGeom prst="rect">
            <a:avLst/>
          </a:prstGeom>
          <a:noFill/>
        </p:spPr>
        <p:txBody>
          <a:bodyPr wrap="none" rtlCol="0">
            <a:spAutoFit/>
          </a:bodyPr>
          <a:lstStyle/>
          <a:p>
            <a:r>
              <a:rPr lang="en-US" sz="2400" dirty="0" smtClean="0"/>
              <a:t>Also 10=10**1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Tx/>
              <a:buNone/>
              <a:defRPr/>
            </a:pPr>
            <a:r>
              <a:rPr lang="en-US" sz="2500" smtClean="0">
                <a:ea typeface="ＭＳ Ｐゴシック" pitchFamily="-112" charset="-128"/>
                <a:cs typeface="ＭＳ Ｐゴシック" pitchFamily="-112" charset="-128"/>
              </a:rPr>
              <a:t>Powers of Ten Notation</a:t>
            </a:r>
          </a:p>
        </p:txBody>
      </p:sp>
      <p:sp>
        <p:nvSpPr>
          <p:cNvPr id="77828" name="Text Placeholder 2"/>
          <p:cNvSpPr>
            <a:spLocks noGrp="1"/>
          </p:cNvSpPr>
          <p:nvPr>
            <p:ph type="body" sz="quarter" idx="13"/>
          </p:nvPr>
        </p:nvSpPr>
        <p:spPr>
          <a:xfrm>
            <a:off x="2531865" y="1408112"/>
            <a:ext cx="4838700" cy="841375"/>
          </a:xfrm>
        </p:spPr>
        <p:txBody>
          <a:bodyPr>
            <a:normAutofit/>
          </a:bodyPr>
          <a:lstStyle/>
          <a:p>
            <a:pPr eaLnBrk="1" hangingPunct="1">
              <a:buFont typeface="Arial" pitchFamily="-101" charset="0"/>
              <a:buNone/>
            </a:pPr>
            <a:r>
              <a:rPr lang="en-US" dirty="0" smtClean="0">
                <a:ea typeface="ＭＳ Ｐゴシック" pitchFamily="-101" charset="-128"/>
                <a:cs typeface="ＭＳ Ｐゴシック" pitchFamily="-101" charset="-128"/>
              </a:rPr>
              <a:t>Speed of light,  </a:t>
            </a:r>
            <a:r>
              <a:rPr lang="en-US" dirty="0" err="1" smtClean="0">
                <a:ea typeface="ＭＳ Ｐゴシック" pitchFamily="-101" charset="-128"/>
                <a:cs typeface="ＭＳ Ｐゴシック" pitchFamily="-101" charset="-128"/>
              </a:rPr>
              <a:t>c</a:t>
            </a:r>
            <a:r>
              <a:rPr lang="en-US" dirty="0" smtClean="0">
                <a:ea typeface="ＭＳ Ｐゴシック" pitchFamily="-101" charset="-128"/>
                <a:cs typeface="ＭＳ Ｐゴシック" pitchFamily="-101" charset="-128"/>
              </a:rPr>
              <a:t> – </a:t>
            </a:r>
            <a:r>
              <a:rPr lang="en-US" dirty="0" smtClean="0">
                <a:solidFill>
                  <a:srgbClr val="FF0000"/>
                </a:solidFill>
                <a:ea typeface="ＭＳ Ｐゴシック" pitchFamily="-101" charset="-128"/>
                <a:cs typeface="ＭＳ Ｐゴシック" pitchFamily="-101" charset="-128"/>
              </a:rPr>
              <a:t>measured.</a:t>
            </a:r>
            <a:endParaRPr lang="en-US" dirty="0" smtClean="0">
              <a:ea typeface="ＭＳ Ｐゴシック" pitchFamily="-101" charset="-128"/>
              <a:cs typeface="ＭＳ Ｐゴシック" pitchFamily="-101" charset="-128"/>
            </a:endParaRPr>
          </a:p>
          <a:p>
            <a:pPr eaLnBrk="1" hangingPunct="1">
              <a:buFont typeface="Arial" pitchFamily="-101" charset="0"/>
              <a:buNone/>
            </a:pPr>
            <a:endParaRPr lang="en-US" dirty="0" smtClean="0">
              <a:ea typeface="ＭＳ Ｐゴシック" pitchFamily="-101" charset="-128"/>
              <a:cs typeface="ＭＳ Ｐゴシック" pitchFamily="-101" charset="-128"/>
            </a:endParaRPr>
          </a:p>
          <a:p>
            <a:pPr eaLnBrk="1" hangingPunct="1">
              <a:buFont typeface="Arial" pitchFamily="-101" charset="0"/>
              <a:buNone/>
            </a:pPr>
            <a:endParaRPr lang="en-US" dirty="0" smtClean="0">
              <a:ea typeface="ＭＳ Ｐゴシック" pitchFamily="-101" charset="-128"/>
              <a:cs typeface="ＭＳ Ｐゴシック" pitchFamily="-101" charset="-128"/>
            </a:endParaRPr>
          </a:p>
        </p:txBody>
      </p:sp>
      <p:pic>
        <p:nvPicPr>
          <p:cNvPr id="7" name="Picture 6"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035050" y="2362200"/>
            <a:ext cx="7073900" cy="444500"/>
          </a:xfrm>
          <a:prstGeom prst="rect">
            <a:avLst/>
          </a:prstGeom>
        </p:spPr>
      </p:pic>
      <p:sp>
        <p:nvSpPr>
          <p:cNvPr id="8" name="TextBox 7"/>
          <p:cNvSpPr txBox="1"/>
          <p:nvPr/>
        </p:nvSpPr>
        <p:spPr>
          <a:xfrm>
            <a:off x="4951215" y="5181600"/>
            <a:ext cx="3818135" cy="369332"/>
          </a:xfrm>
          <a:prstGeom prst="rect">
            <a:avLst/>
          </a:prstGeom>
          <a:noFill/>
        </p:spPr>
        <p:txBody>
          <a:bodyPr wrap="none" rtlCol="0">
            <a:spAutoFit/>
          </a:bodyPr>
          <a:lstStyle/>
          <a:p>
            <a:r>
              <a:rPr lang="en-US" dirty="0" smtClean="0"/>
              <a:t>(Practice:  What is </a:t>
            </a:r>
            <a:r>
              <a:rPr lang="en-US" dirty="0" err="1" smtClean="0"/>
              <a:t>c</a:t>
            </a:r>
            <a:r>
              <a:rPr lang="en-US" dirty="0" smtClean="0"/>
              <a:t> in units of km/hr?) </a:t>
            </a:r>
            <a:endParaRPr lang="en-US" dirty="0"/>
          </a:p>
        </p:txBody>
      </p:sp>
      <p:pic>
        <p:nvPicPr>
          <p:cNvPr id="6" name="Picture 5"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927350" y="3168650"/>
            <a:ext cx="3289300" cy="5207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Tx/>
              <a:buNone/>
              <a:defRPr/>
            </a:pPr>
            <a:r>
              <a:rPr lang="en-US" sz="2500" smtClean="0">
                <a:ea typeface="ＭＳ Ｐゴシック" pitchFamily="-112" charset="-128"/>
                <a:cs typeface="ＭＳ Ｐゴシック" pitchFamily="-112" charset="-128"/>
              </a:rPr>
              <a:t>Powers of Ten Notation: common numbers in Astronomy</a:t>
            </a:r>
          </a:p>
        </p:txBody>
      </p:sp>
      <p:sp>
        <p:nvSpPr>
          <p:cNvPr id="79875" name="Text Placeholder 2"/>
          <p:cNvSpPr>
            <a:spLocks noGrp="1"/>
          </p:cNvSpPr>
          <p:nvPr>
            <p:ph type="body" sz="quarter" idx="13"/>
          </p:nvPr>
        </p:nvSpPr>
        <p:spPr>
          <a:xfrm>
            <a:off x="2605088" y="955675"/>
            <a:ext cx="5437187" cy="709613"/>
          </a:xfrm>
        </p:spPr>
        <p:txBody>
          <a:bodyPr/>
          <a:lstStyle/>
          <a:p>
            <a:pPr eaLnBrk="1" hangingPunct="1">
              <a:buFont typeface="Arial" pitchFamily="-101" charset="0"/>
              <a:buNone/>
            </a:pPr>
            <a:r>
              <a:rPr lang="en-US" smtClean="0">
                <a:ea typeface="ＭＳ Ｐゴシック" pitchFamily="-101" charset="-128"/>
                <a:cs typeface="ＭＳ Ｐゴシック" pitchFamily="-101" charset="-128"/>
              </a:rPr>
              <a:t>Count one number per second</a:t>
            </a:r>
          </a:p>
        </p:txBody>
      </p:sp>
      <p:pic>
        <p:nvPicPr>
          <p:cNvPr id="79876" name="Picture 4" descr="lect4expon3.jpg"/>
          <p:cNvPicPr>
            <a:picLocks noChangeAspect="1"/>
          </p:cNvPicPr>
          <p:nvPr/>
        </p:nvPicPr>
        <p:blipFill>
          <a:blip r:embed="rId3"/>
          <a:srcRect/>
          <a:stretch>
            <a:fillRect/>
          </a:stretch>
        </p:blipFill>
        <p:spPr bwMode="auto">
          <a:xfrm>
            <a:off x="2605088" y="1665288"/>
            <a:ext cx="4413250" cy="2343150"/>
          </a:xfrm>
          <a:prstGeom prst="rect">
            <a:avLst/>
          </a:prstGeom>
          <a:noFill/>
          <a:ln w="9525">
            <a:noFill/>
            <a:miter lim="800000"/>
            <a:headEnd/>
            <a:tailEnd/>
          </a:ln>
        </p:spPr>
      </p:pic>
      <p:sp>
        <p:nvSpPr>
          <p:cNvPr id="6" name="TextBox 5"/>
          <p:cNvSpPr txBox="1">
            <a:spLocks noChangeArrowheads="1"/>
          </p:cNvSpPr>
          <p:nvPr/>
        </p:nvSpPr>
        <p:spPr bwMode="auto">
          <a:xfrm>
            <a:off x="6704013" y="1911350"/>
            <a:ext cx="1857375" cy="1631950"/>
          </a:xfrm>
          <a:prstGeom prst="rect">
            <a:avLst/>
          </a:prstGeom>
          <a:noFill/>
          <a:ln w="9525">
            <a:noFill/>
            <a:miter lim="800000"/>
            <a:headEnd/>
            <a:tailEnd/>
          </a:ln>
        </p:spPr>
        <p:txBody>
          <a:bodyPr>
            <a:prstTxWarp prst="textNoShape">
              <a:avLst/>
            </a:prstTxWarp>
            <a:spAutoFit/>
          </a:bodyPr>
          <a:lstStyle/>
          <a:p>
            <a:r>
              <a:rPr lang="en-US" sz="2000">
                <a:latin typeface="Calibri" pitchFamily="-101" charset="0"/>
              </a:rPr>
              <a:t>16 min</a:t>
            </a:r>
          </a:p>
          <a:p>
            <a:endParaRPr lang="en-US" sz="2000">
              <a:latin typeface="Calibri" pitchFamily="-101" charset="0"/>
            </a:endParaRPr>
          </a:p>
          <a:p>
            <a:r>
              <a:rPr lang="en-US" sz="2000">
                <a:latin typeface="Calibri" pitchFamily="-101" charset="0"/>
              </a:rPr>
              <a:t>2 weeks</a:t>
            </a:r>
          </a:p>
          <a:p>
            <a:endParaRPr lang="en-US" sz="2000">
              <a:latin typeface="Calibri" pitchFamily="-101" charset="0"/>
            </a:endParaRPr>
          </a:p>
          <a:p>
            <a:r>
              <a:rPr lang="en-US" sz="2000">
                <a:latin typeface="Calibri" pitchFamily="-101" charset="0"/>
              </a:rPr>
              <a:t>50 years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Tx/>
              <a:buNone/>
              <a:defRPr/>
            </a:pPr>
            <a:endParaRPr lang="en-US" sz="2500" dirty="0" smtClean="0">
              <a:ea typeface="ＭＳ Ｐゴシック" pitchFamily="-112" charset="-128"/>
              <a:cs typeface="ＭＳ Ｐゴシック" pitchFamily="-112" charset="-128"/>
            </a:endParaRPr>
          </a:p>
        </p:txBody>
      </p:sp>
      <p:sp>
        <p:nvSpPr>
          <p:cNvPr id="3" name="TextBox 2"/>
          <p:cNvSpPr txBox="1"/>
          <p:nvPr/>
        </p:nvSpPr>
        <p:spPr>
          <a:xfrm>
            <a:off x="2240560" y="1002268"/>
            <a:ext cx="6609502" cy="5355313"/>
          </a:xfrm>
          <a:prstGeom prst="rect">
            <a:avLst/>
          </a:prstGeom>
          <a:noFill/>
        </p:spPr>
        <p:txBody>
          <a:bodyPr wrap="square" rtlCol="0">
            <a:spAutoFit/>
          </a:bodyPr>
          <a:lstStyle/>
          <a:p>
            <a:pPr>
              <a:buFont typeface="Arial"/>
              <a:buChar char="•"/>
            </a:pPr>
            <a:r>
              <a:rPr lang="en-US" dirty="0" smtClean="0"/>
              <a:t>Grab a syllabus</a:t>
            </a:r>
          </a:p>
          <a:p>
            <a:pPr lvl="1">
              <a:buFont typeface="Arial"/>
              <a:buChar char="•"/>
            </a:pPr>
            <a:r>
              <a:rPr lang="en-US" dirty="0" smtClean="0"/>
              <a:t> Online at</a:t>
            </a:r>
          </a:p>
          <a:p>
            <a:pPr lvl="1"/>
            <a:r>
              <a:rPr lang="en-US" dirty="0" smtClean="0">
                <a:solidFill>
                  <a:srgbClr val="2828FF"/>
                </a:solidFill>
                <a:latin typeface="Calibri" pitchFamily="-101" charset="0"/>
                <a:hlinkClick r:id="rId3"/>
              </a:rPr>
              <a:t>http://www.physics.umanitoba.ca/~english/2014fallphys1810/</a:t>
            </a:r>
            <a:endParaRPr lang="en-US" dirty="0" smtClean="0">
              <a:solidFill>
                <a:srgbClr val="2828FF"/>
              </a:solidFill>
              <a:latin typeface="Calibri" pitchFamily="-101" charset="0"/>
            </a:endParaRPr>
          </a:p>
          <a:p>
            <a:pPr lvl="1"/>
            <a:endParaRPr lang="en-US" dirty="0" smtClean="0">
              <a:solidFill>
                <a:srgbClr val="2828FF"/>
              </a:solidFill>
              <a:latin typeface="Calibri" pitchFamily="-101" charset="0"/>
            </a:endParaRPr>
          </a:p>
          <a:p>
            <a:pPr>
              <a:buFont typeface="Arial"/>
              <a:buChar char="•"/>
            </a:pPr>
            <a:r>
              <a:rPr lang="en-US" dirty="0" smtClean="0">
                <a:latin typeface="Calibri" pitchFamily="-101" charset="0"/>
              </a:rPr>
              <a:t> </a:t>
            </a:r>
            <a:r>
              <a:rPr lang="en-US" dirty="0" err="1" smtClean="0">
                <a:latin typeface="Calibri" pitchFamily="-101" charset="0"/>
              </a:rPr>
              <a:t>Powerpoint</a:t>
            </a:r>
            <a:r>
              <a:rPr lang="en-US" dirty="0" smtClean="0">
                <a:latin typeface="Calibri" pitchFamily="-101" charset="0"/>
              </a:rPr>
              <a:t> lecture website is linked at above website</a:t>
            </a:r>
          </a:p>
          <a:p>
            <a:pPr lvl="1">
              <a:buFont typeface="Arial"/>
              <a:buChar char="•"/>
            </a:pPr>
            <a:r>
              <a:rPr lang="en-US" dirty="0" smtClean="0">
                <a:solidFill>
                  <a:srgbClr val="000000"/>
                </a:solidFill>
                <a:latin typeface="Calibri" pitchFamily="-101" charset="0"/>
              </a:rPr>
              <a:t> password is…</a:t>
            </a:r>
          </a:p>
          <a:p>
            <a:pPr lvl="1">
              <a:buFont typeface="Arial"/>
              <a:buChar char="•"/>
            </a:pPr>
            <a:r>
              <a:rPr lang="en-US" dirty="0" smtClean="0">
                <a:solidFill>
                  <a:srgbClr val="000000"/>
                </a:solidFill>
                <a:latin typeface="Calibri" pitchFamily="-101" charset="0"/>
              </a:rPr>
              <a:t> look at lectures in Notes Page mode to see extra information</a:t>
            </a:r>
          </a:p>
          <a:p>
            <a:pPr lvl="1">
              <a:buFont typeface="Arial"/>
              <a:buChar char="•"/>
            </a:pPr>
            <a:r>
              <a:rPr lang="en-US" dirty="0" smtClean="0">
                <a:solidFill>
                  <a:srgbClr val="000000"/>
                </a:solidFill>
                <a:latin typeface="Calibri" pitchFamily="-101" charset="0"/>
              </a:rPr>
              <a:t> note the recall column and summary areas for your notes.</a:t>
            </a:r>
          </a:p>
          <a:p>
            <a:pPr>
              <a:buFont typeface="Arial"/>
              <a:buChar char="•"/>
            </a:pPr>
            <a:r>
              <a:rPr lang="en-US" dirty="0" smtClean="0">
                <a:solidFill>
                  <a:srgbClr val="000000"/>
                </a:solidFill>
                <a:latin typeface="Calibri" pitchFamily="-101" charset="0"/>
              </a:rPr>
              <a:t>Check syllabus for textbook and permitted calculators.</a:t>
            </a:r>
          </a:p>
          <a:p>
            <a:pPr>
              <a:buFont typeface="Arial"/>
              <a:buChar char="•"/>
            </a:pPr>
            <a:endParaRPr lang="en-US" dirty="0" smtClean="0">
              <a:solidFill>
                <a:srgbClr val="000000"/>
              </a:solidFill>
              <a:latin typeface="Calibri" pitchFamily="-101" charset="0"/>
            </a:endParaRPr>
          </a:p>
          <a:p>
            <a:endParaRPr lang="en-US" dirty="0" smtClean="0">
              <a:solidFill>
                <a:srgbClr val="000000"/>
              </a:solidFill>
              <a:latin typeface="Calibri" pitchFamily="-101" charset="0"/>
            </a:endParaRPr>
          </a:p>
          <a:p>
            <a:pPr>
              <a:buFont typeface="Arial"/>
              <a:buChar char="•"/>
            </a:pPr>
            <a:r>
              <a:rPr lang="en-US" dirty="0" smtClean="0">
                <a:solidFill>
                  <a:srgbClr val="000000"/>
                </a:solidFill>
                <a:latin typeface="Calibri" pitchFamily="-101" charset="0"/>
              </a:rPr>
              <a:t> Volunteer as a </a:t>
            </a:r>
            <a:r>
              <a:rPr lang="en-US" dirty="0" err="1" smtClean="0">
                <a:solidFill>
                  <a:srgbClr val="000000"/>
                </a:solidFill>
                <a:latin typeface="Calibri" pitchFamily="-101" charset="0"/>
              </a:rPr>
              <a:t>notetaker</a:t>
            </a:r>
            <a:r>
              <a:rPr lang="en-US" dirty="0" smtClean="0">
                <a:solidFill>
                  <a:srgbClr val="000000"/>
                </a:solidFill>
                <a:latin typeface="Calibri" pitchFamily="-101" charset="0"/>
              </a:rPr>
              <a:t> </a:t>
            </a:r>
            <a:r>
              <a:rPr lang="en-US" dirty="0" err="1" smtClean="0">
                <a:solidFill>
                  <a:srgbClr val="000000"/>
                </a:solidFill>
                <a:latin typeface="Calibri" pitchFamily="-101" charset="0"/>
                <a:sym typeface="Wingdings"/>
              </a:rPr>
              <a:t></a:t>
            </a:r>
            <a:endParaRPr lang="en-US" dirty="0" smtClean="0">
              <a:solidFill>
                <a:srgbClr val="000000"/>
              </a:solidFill>
              <a:latin typeface="Calibri" pitchFamily="-101" charset="0"/>
              <a:sym typeface="Wingdings"/>
            </a:endParaRPr>
          </a:p>
          <a:p>
            <a:pPr>
              <a:buFont typeface="Arial"/>
              <a:buChar char="•"/>
            </a:pPr>
            <a:endParaRPr lang="en-US" dirty="0" smtClean="0">
              <a:solidFill>
                <a:srgbClr val="000000"/>
              </a:solidFill>
              <a:latin typeface="Calibri" pitchFamily="-101" charset="0"/>
              <a:sym typeface="Wingdings"/>
            </a:endParaRPr>
          </a:p>
          <a:p>
            <a:pPr>
              <a:buFont typeface="Arial"/>
              <a:buChar char="•"/>
            </a:pPr>
            <a:r>
              <a:rPr lang="en-US" dirty="0" smtClean="0">
                <a:solidFill>
                  <a:srgbClr val="000000"/>
                </a:solidFill>
                <a:latin typeface="Calibri" pitchFamily="-101" charset="0"/>
              </a:rPr>
              <a:t>Expectations:</a:t>
            </a:r>
          </a:p>
          <a:p>
            <a:pPr lvl="1">
              <a:buFont typeface="Arial"/>
              <a:buChar char="•"/>
            </a:pPr>
            <a:r>
              <a:rPr lang="en-US" dirty="0" smtClean="0">
                <a:solidFill>
                  <a:srgbClr val="000000"/>
                </a:solidFill>
                <a:latin typeface="Calibri" pitchFamily="-101" charset="0"/>
              </a:rPr>
              <a:t> Re-read class notes BEFORE coming to lecture.  </a:t>
            </a:r>
          </a:p>
          <a:p>
            <a:pPr lvl="1">
              <a:buFont typeface="Arial"/>
              <a:buChar char="•"/>
            </a:pPr>
            <a:r>
              <a:rPr lang="en-US" dirty="0" smtClean="0">
                <a:solidFill>
                  <a:srgbClr val="000000"/>
                </a:solidFill>
                <a:latin typeface="Calibri" pitchFamily="-101" charset="0"/>
              </a:rPr>
              <a:t>Do specified readings BEFORE coming to class. </a:t>
            </a:r>
          </a:p>
          <a:p>
            <a:pPr lvl="1"/>
            <a:r>
              <a:rPr lang="en-US" dirty="0" smtClean="0">
                <a:solidFill>
                  <a:srgbClr val="000000"/>
                </a:solidFill>
                <a:latin typeface="Calibri" pitchFamily="-101" charset="0"/>
              </a:rPr>
              <a:t> </a:t>
            </a:r>
          </a:p>
          <a:p>
            <a:pPr>
              <a:buFont typeface="Arial"/>
              <a:buChar char="•"/>
            </a:pPr>
            <a:r>
              <a:rPr lang="en-US" dirty="0" smtClean="0">
                <a:solidFill>
                  <a:srgbClr val="000000"/>
                </a:solidFill>
                <a:latin typeface="Calibri" pitchFamily="-101" charset="0"/>
                <a:sym typeface="Wingdings"/>
              </a:rPr>
              <a:t>Office hours today at 3pm Allen 514</a:t>
            </a:r>
          </a:p>
          <a:p>
            <a:r>
              <a:rPr lang="en-US" dirty="0" smtClean="0">
                <a:solidFill>
                  <a:srgbClr val="000000"/>
                </a:solidFill>
                <a:latin typeface="Calibri" pitchFamily="-101" charset="0"/>
              </a:rPr>
              <a:t> </a:t>
            </a:r>
            <a:r>
              <a:rPr lang="en-US" dirty="0" smtClean="0">
                <a:solidFill>
                  <a:srgbClr val="2828FF"/>
                </a:solidFill>
                <a:latin typeface="Calibri" pitchFamily="-101" charset="0"/>
              </a:rPr>
              <a:t> </a:t>
            </a:r>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Tx/>
              <a:buNone/>
              <a:defRPr/>
            </a:pPr>
            <a:r>
              <a:rPr lang="en-US" sz="2500" smtClean="0">
                <a:ea typeface="ＭＳ Ｐゴシック" pitchFamily="-112" charset="-128"/>
                <a:cs typeface="ＭＳ Ｐゴシック" pitchFamily="-112" charset="-128"/>
              </a:rPr>
              <a:t>Powers of Ten Notation</a:t>
            </a:r>
          </a:p>
        </p:txBody>
      </p:sp>
      <p:sp>
        <p:nvSpPr>
          <p:cNvPr id="81924" name="Text Placeholder 2"/>
          <p:cNvSpPr>
            <a:spLocks noGrp="1"/>
          </p:cNvSpPr>
          <p:nvPr>
            <p:ph type="body" sz="quarter" idx="13"/>
          </p:nvPr>
        </p:nvSpPr>
        <p:spPr>
          <a:xfrm>
            <a:off x="3270250" y="2484438"/>
            <a:ext cx="5499100" cy="574675"/>
          </a:xfrm>
        </p:spPr>
        <p:txBody>
          <a:bodyPr/>
          <a:lstStyle/>
          <a:p>
            <a:pPr eaLnBrk="1" hangingPunct="1"/>
            <a:r>
              <a:rPr lang="en-US" smtClean="0">
                <a:ea typeface="ＭＳ Ｐゴシック" pitchFamily="-101" charset="-128"/>
                <a:cs typeface="ＭＳ Ｐゴシック" pitchFamily="-101" charset="-128"/>
              </a:rPr>
              <a:t>100 billion stars  </a:t>
            </a:r>
          </a:p>
        </p:txBody>
      </p:sp>
      <p:graphicFrame>
        <p:nvGraphicFramePr>
          <p:cNvPr id="81922" name="Object 2"/>
          <p:cNvGraphicFramePr>
            <a:graphicFrameLocks noChangeAspect="1"/>
          </p:cNvGraphicFramePr>
          <p:nvPr/>
        </p:nvGraphicFramePr>
        <p:xfrm>
          <a:off x="3679825" y="3059113"/>
          <a:ext cx="2339975" cy="2162175"/>
        </p:xfrm>
        <a:graphic>
          <a:graphicData uri="http://schemas.openxmlformats.org/presentationml/2006/ole">
            <p:oleObj spid="_x0000_s34818" name="Equation" r:id="rId4" imgW="647700" imgH="673100" progId="Equation.3">
              <p:embed/>
            </p:oleObj>
          </a:graphicData>
        </a:graphic>
      </p:graphicFrame>
      <p:pic>
        <p:nvPicPr>
          <p:cNvPr id="81925" name="Picture Placeholder 4" descr="01gal.jpg"/>
          <p:cNvPicPr>
            <a:picLocks noChangeAspect="1"/>
          </p:cNvPicPr>
          <p:nvPr/>
        </p:nvPicPr>
        <p:blipFill>
          <a:blip r:embed="rId5"/>
          <a:srcRect l="3706" r="468" b="-716"/>
          <a:stretch>
            <a:fillRect/>
          </a:stretch>
        </p:blipFill>
        <p:spPr bwMode="auto">
          <a:xfrm>
            <a:off x="3919538" y="274638"/>
            <a:ext cx="1681162"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Tx/>
              <a:buNone/>
              <a:defRPr/>
            </a:pPr>
            <a:r>
              <a:rPr lang="en-US" sz="2500" smtClean="0">
                <a:ea typeface="ＭＳ Ｐゴシック" pitchFamily="-112" charset="-128"/>
                <a:cs typeface="ＭＳ Ｐゴシック" pitchFamily="-112" charset="-128"/>
              </a:rPr>
              <a:t>Powers of Ten Notation</a:t>
            </a:r>
          </a:p>
        </p:txBody>
      </p:sp>
      <p:sp>
        <p:nvSpPr>
          <p:cNvPr id="83971" name="Text Placeholder 2"/>
          <p:cNvSpPr>
            <a:spLocks noGrp="1"/>
          </p:cNvSpPr>
          <p:nvPr>
            <p:ph type="body" sz="quarter" idx="13"/>
          </p:nvPr>
        </p:nvSpPr>
        <p:spPr/>
        <p:txBody>
          <a:bodyPr/>
          <a:lstStyle/>
          <a:p>
            <a:pPr eaLnBrk="1" hangingPunct="1"/>
            <a:r>
              <a:rPr lang="en-US" dirty="0" smtClean="0">
                <a:ea typeface="ＭＳ Ｐゴシック" pitchFamily="-101" charset="-128"/>
                <a:cs typeface="ＭＳ Ｐゴシック" pitchFamily="-101" charset="-128"/>
              </a:rPr>
              <a:t>Check supplemental website for handout under “powers of 10” </a:t>
            </a:r>
          </a:p>
          <a:p>
            <a:pPr eaLnBrk="1" hangingPunct="1">
              <a:buNone/>
            </a:pPr>
            <a:r>
              <a:rPr lang="en-US" dirty="0" err="1" smtClean="0">
                <a:ea typeface="ＭＳ Ｐゴシック" pitchFamily="-101" charset="-128"/>
                <a:cs typeface="ＭＳ Ｐゴシック" pitchFamily="-101" charset="-128"/>
                <a:sym typeface="Wingdings"/>
              </a:rPr>
              <a:t></a:t>
            </a:r>
            <a:r>
              <a:rPr lang="en-US" dirty="0" smtClean="0">
                <a:ea typeface="ＭＳ Ｐゴシック" pitchFamily="-101" charset="-128"/>
                <a:cs typeface="ＭＳ Ｐゴシック" pitchFamily="-101" charset="-128"/>
              </a:rPr>
              <a:t>  how to manipulate</a:t>
            </a:r>
          </a:p>
        </p:txBody>
      </p:sp>
      <p:pic>
        <p:nvPicPr>
          <p:cNvPr id="83972" name="Picture Placeholder 4" descr="lect4expon2.jpg"/>
          <p:cNvPicPr>
            <a:picLocks noGrp="1" noChangeAspect="1"/>
          </p:cNvPicPr>
          <p:nvPr>
            <p:ph type="pic" sz="quarter" idx="14"/>
          </p:nvPr>
        </p:nvPicPr>
        <p:blipFill>
          <a:blip r:embed="rId3"/>
          <a:srcRect t="-14909" b="-14909"/>
          <a:stretch>
            <a:fillRect/>
          </a:stretch>
        </p:blip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Tx/>
              <a:buNone/>
              <a:defRPr/>
            </a:pPr>
            <a:r>
              <a:rPr lang="en-US" sz="2500" smtClean="0">
                <a:ea typeface="ＭＳ Ｐゴシック" pitchFamily="-112" charset="-128"/>
                <a:cs typeface="ＭＳ Ｐゴシック" pitchFamily="-112" charset="-128"/>
              </a:rPr>
              <a:t>Powers of Ten Notation</a:t>
            </a:r>
          </a:p>
        </p:txBody>
      </p:sp>
      <p:sp>
        <p:nvSpPr>
          <p:cNvPr id="83971" name="Text Placeholder 2"/>
          <p:cNvSpPr>
            <a:spLocks noGrp="1"/>
          </p:cNvSpPr>
          <p:nvPr>
            <p:ph type="body" sz="quarter" idx="13"/>
          </p:nvPr>
        </p:nvSpPr>
        <p:spPr>
          <a:xfrm>
            <a:off x="2057400" y="4419600"/>
            <a:ext cx="5867400" cy="2149475"/>
          </a:xfrm>
        </p:spPr>
        <p:txBody>
          <a:bodyPr>
            <a:normAutofit/>
          </a:bodyPr>
          <a:lstStyle/>
          <a:p>
            <a:pPr eaLnBrk="1" hangingPunct="1"/>
            <a:r>
              <a:rPr lang="en-US" sz="2000" dirty="0" smtClean="0">
                <a:ea typeface="ＭＳ Ｐゴシック" pitchFamily="-101" charset="-128"/>
                <a:cs typeface="ＭＳ Ｐゴシック" pitchFamily="-101" charset="-128"/>
              </a:rPr>
              <a:t>Check supplemental website for handout under “powers of 10” </a:t>
            </a:r>
          </a:p>
          <a:p>
            <a:pPr eaLnBrk="1" hangingPunct="1">
              <a:buFont typeface="Wingdings" pitchFamily="-101" charset="2"/>
              <a:buChar char="à"/>
            </a:pPr>
            <a:r>
              <a:rPr lang="en-US" sz="2000" dirty="0" smtClean="0">
                <a:ea typeface="ＭＳ Ｐゴシック" pitchFamily="-101" charset="-128"/>
                <a:cs typeface="ＭＳ Ｐゴシック" pitchFamily="-101" charset="-128"/>
              </a:rPr>
              <a:t>how to manipulate</a:t>
            </a:r>
          </a:p>
          <a:p>
            <a:r>
              <a:rPr lang="en-US" sz="2000" dirty="0" smtClean="0">
                <a:ea typeface="ＭＳ Ｐゴシック" pitchFamily="-101" charset="-128"/>
                <a:cs typeface="ＭＳ Ｐゴシック" pitchFamily="-101" charset="-128"/>
              </a:rPr>
              <a:t>Caution:   No size limit to the universe but, due to limited </a:t>
            </a:r>
            <a:r>
              <a:rPr lang="en-US" sz="2000" dirty="0" err="1" smtClean="0">
                <a:ea typeface="ＭＳ Ｐゴシック" pitchFamily="-101" charset="-128"/>
                <a:cs typeface="ＭＳ Ｐゴシック" pitchFamily="-101" charset="-128"/>
              </a:rPr>
              <a:t>c</a:t>
            </a:r>
            <a:r>
              <a:rPr lang="en-US" sz="2000" dirty="0" smtClean="0">
                <a:ea typeface="ＭＳ Ｐゴシック" pitchFamily="-101" charset="-128"/>
                <a:cs typeface="ＭＳ Ｐゴシック" pitchFamily="-101" charset="-128"/>
              </a:rPr>
              <a:t>, there is size limit to the </a:t>
            </a:r>
            <a:r>
              <a:rPr lang="en-US" sz="2000" b="1" dirty="0" smtClean="0">
                <a:ea typeface="ＭＳ Ｐゴシック" pitchFamily="-101" charset="-128"/>
                <a:cs typeface="ＭＳ Ｐゴシック" pitchFamily="-101" charset="-128"/>
              </a:rPr>
              <a:t>observable </a:t>
            </a:r>
            <a:r>
              <a:rPr lang="en-US" sz="2000" dirty="0" smtClean="0">
                <a:ea typeface="ＭＳ Ｐゴシック" pitchFamily="-101" charset="-128"/>
                <a:cs typeface="ＭＳ Ｐゴシック" pitchFamily="-101" charset="-128"/>
              </a:rPr>
              <a:t>universe.</a:t>
            </a:r>
          </a:p>
        </p:txBody>
      </p:sp>
      <p:pic>
        <p:nvPicPr>
          <p:cNvPr id="6" name="Picture Placeholder 5" descr="suppsite.jpg"/>
          <p:cNvPicPr>
            <a:picLocks noGrp="1" noChangeAspect="1"/>
          </p:cNvPicPr>
          <p:nvPr>
            <p:ph type="pic" sz="quarter" idx="14"/>
          </p:nvPr>
        </p:nvPicPr>
        <p:blipFill>
          <a:blip r:embed="rId3"/>
          <a:srcRect t="12048" b="12048"/>
          <a:stretch>
            <a:fillRect/>
          </a:stretch>
        </p:blipFill>
        <p:spPr>
          <a:xfrm>
            <a:off x="1828800" y="685800"/>
            <a:ext cx="5867400" cy="37338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Angstroms in Powers of Ten</a:t>
            </a:r>
            <a:endParaRPr lang="en-US" dirty="0"/>
          </a:p>
        </p:txBody>
      </p:sp>
      <p:pic>
        <p:nvPicPr>
          <p:cNvPr id="5" name="Picture 4"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197100" y="914400"/>
            <a:ext cx="4749800" cy="1028700"/>
          </a:xfrm>
          <a:prstGeom prst="rect">
            <a:avLst/>
          </a:prstGeom>
        </p:spPr>
      </p:pic>
      <p:pic>
        <p:nvPicPr>
          <p:cNvPr id="7" name="Picture 6"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197100" y="2133600"/>
            <a:ext cx="2641600" cy="431800"/>
          </a:xfrm>
          <a:prstGeom prst="rect">
            <a:avLst/>
          </a:prstGeom>
        </p:spPr>
      </p:pic>
      <p:sp>
        <p:nvSpPr>
          <p:cNvPr id="6" name="TextBox 5"/>
          <p:cNvSpPr txBox="1"/>
          <p:nvPr/>
        </p:nvSpPr>
        <p:spPr>
          <a:xfrm>
            <a:off x="5329150" y="5257800"/>
            <a:ext cx="2885901" cy="369332"/>
          </a:xfrm>
          <a:prstGeom prst="rect">
            <a:avLst/>
          </a:prstGeom>
          <a:noFill/>
        </p:spPr>
        <p:txBody>
          <a:bodyPr wrap="none" rtlCol="0">
            <a:spAutoFit/>
          </a:bodyPr>
          <a:lstStyle/>
          <a:p>
            <a:r>
              <a:rPr lang="en-US" dirty="0" smtClean="0"/>
              <a:t>(</a:t>
            </a:r>
            <a:r>
              <a:rPr lang="en-US" dirty="0" err="1" smtClean="0"/>
              <a:t>Practise</a:t>
            </a:r>
            <a:r>
              <a:rPr lang="en-US" dirty="0" smtClean="0"/>
              <a:t>: convert this to nm)</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Convert light-years to </a:t>
            </a:r>
            <a:r>
              <a:rPr lang="en-US" dirty="0" err="1" smtClean="0"/>
              <a:t>metres</a:t>
            </a:r>
            <a:endParaRPr lang="en-US" dirty="0"/>
          </a:p>
        </p:txBody>
      </p:sp>
      <p:cxnSp>
        <p:nvCxnSpPr>
          <p:cNvPr id="6" name="Straight Connector 5"/>
          <p:cNvCxnSpPr/>
          <p:nvPr/>
        </p:nvCxnSpPr>
        <p:spPr>
          <a:xfrm>
            <a:off x="5176520" y="2286000"/>
            <a:ext cx="538480" cy="45720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705600" y="2667000"/>
            <a:ext cx="538480" cy="457200"/>
          </a:xfrm>
          <a:prstGeom prst="line">
            <a:avLst/>
          </a:prstGeom>
          <a:ln/>
        </p:spPr>
        <p:style>
          <a:lnRef idx="2">
            <a:schemeClr val="accent1"/>
          </a:lnRef>
          <a:fillRef idx="0">
            <a:schemeClr val="accent1"/>
          </a:fillRef>
          <a:effectRef idx="1">
            <a:schemeClr val="accent1"/>
          </a:effectRef>
          <a:fontRef idx="minor">
            <a:schemeClr val="tx1"/>
          </a:fontRef>
        </p:style>
      </p:cxnSp>
      <p:pic>
        <p:nvPicPr>
          <p:cNvPr id="13" name="Picture 12"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846070" y="1162050"/>
            <a:ext cx="4660900" cy="31623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Tx/>
              <a:buNone/>
              <a:defRPr/>
            </a:pPr>
            <a:r>
              <a:rPr lang="en-US" sz="2500" smtClean="0">
                <a:ea typeface="ＭＳ Ｐゴシック" pitchFamily="-112" charset="-128"/>
                <a:cs typeface="ＭＳ Ｐゴシック" pitchFamily="-112" charset="-128"/>
              </a:rPr>
              <a:t>Powers of Ten Notation </a:t>
            </a:r>
          </a:p>
        </p:txBody>
      </p:sp>
      <p:sp>
        <p:nvSpPr>
          <p:cNvPr id="86019" name="Text Placeholder 2"/>
          <p:cNvSpPr>
            <a:spLocks noGrp="1"/>
          </p:cNvSpPr>
          <p:nvPr>
            <p:ph type="body" sz="quarter" idx="13"/>
          </p:nvPr>
        </p:nvSpPr>
        <p:spPr>
          <a:xfrm>
            <a:off x="3086100" y="974725"/>
            <a:ext cx="5905500" cy="1046163"/>
          </a:xfrm>
        </p:spPr>
        <p:txBody>
          <a:bodyPr/>
          <a:lstStyle/>
          <a:p>
            <a:pPr eaLnBrk="1" hangingPunct="1"/>
            <a:r>
              <a:rPr lang="en-US" smtClean="0">
                <a:ea typeface="ＭＳ Ｐゴシック" pitchFamily="-101" charset="-128"/>
                <a:cs typeface="ＭＳ Ｐゴシック" pitchFamily="-101" charset="-128"/>
              </a:rPr>
              <a:t>We will work with orders of magnitude</a:t>
            </a:r>
          </a:p>
        </p:txBody>
      </p:sp>
      <p:pic>
        <p:nvPicPr>
          <p:cNvPr id="86021" name="Picture 5" descr="latex-image-1.pdf"/>
          <p:cNvPicPr>
            <a:picLocks noChangeAspect="1"/>
          </p:cNvPicPr>
          <p:nvPr/>
        </p:nvPicPr>
        <p:blipFill>
          <a:blip r:embed="rId3"/>
          <a:srcRect/>
          <a:stretch>
            <a:fillRect/>
          </a:stretch>
        </p:blipFill>
        <p:spPr bwMode="auto">
          <a:xfrm>
            <a:off x="4784725" y="2063750"/>
            <a:ext cx="673100" cy="381000"/>
          </a:xfrm>
          <a:prstGeom prst="rect">
            <a:avLst/>
          </a:prstGeom>
          <a:noFill/>
          <a:ln w="9525">
            <a:noFill/>
            <a:miter lim="800000"/>
            <a:headEnd/>
            <a:tailEnd/>
          </a:ln>
        </p:spPr>
      </p:pic>
      <p:pic>
        <p:nvPicPr>
          <p:cNvPr id="6" name="Picture 5"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28600" y="4375597"/>
            <a:ext cx="1676400" cy="853627"/>
          </a:xfrm>
          <a:prstGeom prst="rect">
            <a:avLst/>
          </a:prstGeom>
        </p:spPr>
      </p:pic>
      <p:sp>
        <p:nvSpPr>
          <p:cNvPr id="7" name="TextBox 6"/>
          <p:cNvSpPr txBox="1"/>
          <p:nvPr/>
        </p:nvSpPr>
        <p:spPr>
          <a:xfrm>
            <a:off x="2908300" y="3281581"/>
            <a:ext cx="5947061" cy="830997"/>
          </a:xfrm>
          <a:prstGeom prst="rect">
            <a:avLst/>
          </a:prstGeom>
          <a:noFill/>
        </p:spPr>
        <p:txBody>
          <a:bodyPr wrap="none" rtlCol="0">
            <a:spAutoFit/>
          </a:bodyPr>
          <a:lstStyle/>
          <a:p>
            <a:r>
              <a:rPr lang="en-US" sz="2400" dirty="0" smtClean="0"/>
              <a:t>Example:</a:t>
            </a:r>
          </a:p>
          <a:p>
            <a:r>
              <a:rPr lang="en-US" sz="2400" dirty="0" smtClean="0"/>
              <a:t>Diameter of Sun = 109.13 *  Diameter of Earth</a:t>
            </a:r>
            <a:endParaRPr lang="en-US" sz="2400" dirty="0"/>
          </a:p>
        </p:txBody>
      </p:sp>
      <p:pic>
        <p:nvPicPr>
          <p:cNvPr id="9" name="Picture 8"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086100" y="4175125"/>
            <a:ext cx="3975100" cy="482600"/>
          </a:xfrm>
          <a:prstGeom prst="rect">
            <a:avLst/>
          </a:prstGeom>
        </p:spPr>
      </p:pic>
      <p:sp>
        <p:nvSpPr>
          <p:cNvPr id="10" name="TextBox 9"/>
          <p:cNvSpPr txBox="1"/>
          <p:nvPr/>
        </p:nvSpPr>
        <p:spPr>
          <a:xfrm>
            <a:off x="3086100" y="5229224"/>
            <a:ext cx="5473974" cy="523220"/>
          </a:xfrm>
          <a:prstGeom prst="rect">
            <a:avLst/>
          </a:prstGeom>
          <a:noFill/>
        </p:spPr>
        <p:txBody>
          <a:bodyPr wrap="none" rtlCol="0">
            <a:spAutoFit/>
          </a:bodyPr>
          <a:lstStyle/>
          <a:p>
            <a:r>
              <a:rPr lang="en-US" sz="2800" dirty="0" smtClean="0">
                <a:solidFill>
                  <a:srgbClr val="FF0000"/>
                </a:solidFill>
              </a:rPr>
              <a:t>Order of magnitude is 10**2 or 100. </a:t>
            </a:r>
            <a:endParaRPr lang="en-US" sz="2800" dirty="0">
              <a:solidFill>
                <a:srgbClr val="FF0000"/>
              </a:solidFill>
            </a:endParaRPr>
          </a:p>
        </p:txBody>
      </p:sp>
      <p:pic>
        <p:nvPicPr>
          <p:cNvPr id="13" name="Picture 12"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28600" y="5334000"/>
            <a:ext cx="2349500" cy="190500"/>
          </a:xfrm>
          <a:prstGeom prst="rect">
            <a:avLst/>
          </a:prstGeom>
        </p:spPr>
      </p:pic>
      <p:sp>
        <p:nvSpPr>
          <p:cNvPr id="14" name="TextBox 13"/>
          <p:cNvSpPr txBox="1"/>
          <p:nvPr/>
        </p:nvSpPr>
        <p:spPr>
          <a:xfrm>
            <a:off x="3086100" y="6019800"/>
            <a:ext cx="4458334" cy="369332"/>
          </a:xfrm>
          <a:prstGeom prst="rect">
            <a:avLst/>
          </a:prstGeom>
          <a:noFill/>
        </p:spPr>
        <p:txBody>
          <a:bodyPr wrap="none" rtlCol="0">
            <a:spAutoFit/>
          </a:bodyPr>
          <a:lstStyle/>
          <a:p>
            <a:r>
              <a:rPr lang="en-US" dirty="0" smtClean="0"/>
              <a:t>(Powers can also be written as 10**</a:t>
            </a:r>
            <a:r>
              <a:rPr lang="en-US" dirty="0" err="1" smtClean="0"/>
              <a:t>x</a:t>
            </a:r>
            <a:r>
              <a:rPr lang="en-US" dirty="0" smtClean="0"/>
              <a:t> or 10^x)</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Test Question</a:t>
            </a:r>
            <a:endParaRPr lang="en-US" dirty="0"/>
          </a:p>
        </p:txBody>
      </p:sp>
      <p:sp>
        <p:nvSpPr>
          <p:cNvPr id="3" name="Text Placeholder 2"/>
          <p:cNvSpPr>
            <a:spLocks noGrp="1"/>
          </p:cNvSpPr>
          <p:nvPr>
            <p:ph type="body" sz="quarter" idx="13"/>
          </p:nvPr>
        </p:nvSpPr>
        <p:spPr>
          <a:xfrm>
            <a:off x="2286000" y="2041525"/>
            <a:ext cx="5867400" cy="2149475"/>
          </a:xfrm>
        </p:spPr>
        <p:txBody>
          <a:bodyPr>
            <a:normAutofit fontScale="85000" lnSpcReduction="20000"/>
          </a:bodyPr>
          <a:lstStyle/>
          <a:p>
            <a:pPr>
              <a:buFont typeface="Arial" pitchFamily="-101" charset="0"/>
              <a:buNone/>
            </a:pPr>
            <a:r>
              <a:rPr lang="en-US" dirty="0" smtClean="0">
                <a:ea typeface="ＭＳ Ｐゴシック" pitchFamily="-101" charset="-128"/>
                <a:cs typeface="ＭＳ Ｐゴシック" pitchFamily="-101" charset="-128"/>
              </a:rPr>
              <a:t>The constellations would appear unfamiliar to those in the Earth’s sky if you could travel to </a:t>
            </a:r>
          </a:p>
          <a:p>
            <a:pPr>
              <a:buFont typeface="Calibri" pitchFamily="-101" charset="0"/>
              <a:buAutoNum type="alphaLcParenR"/>
            </a:pPr>
            <a:r>
              <a:rPr lang="en-US" dirty="0" smtClean="0">
                <a:ea typeface="ＭＳ Ｐゴシック" pitchFamily="-101" charset="-128"/>
                <a:cs typeface="ＭＳ Ｐゴシック" pitchFamily="-101" charset="-128"/>
              </a:rPr>
              <a:t>the nearest star (~4 </a:t>
            </a:r>
            <a:r>
              <a:rPr lang="en-US" dirty="0" err="1" smtClean="0">
                <a:ea typeface="ＭＳ Ｐゴシック" pitchFamily="-101" charset="-128"/>
                <a:cs typeface="ＭＳ Ｐゴシック" pitchFamily="-101" charset="-128"/>
              </a:rPr>
              <a:t>ly</a:t>
            </a:r>
            <a:r>
              <a:rPr lang="en-US" dirty="0" smtClean="0">
                <a:ea typeface="ＭＳ Ｐゴシック" pitchFamily="-101" charset="-128"/>
                <a:cs typeface="ＭＳ Ｐゴシック" pitchFamily="-101" charset="-128"/>
              </a:rPr>
              <a:t>)</a:t>
            </a:r>
          </a:p>
          <a:p>
            <a:pPr>
              <a:buFont typeface="Calibri" pitchFamily="-101" charset="0"/>
              <a:buAutoNum type="alphaLcParenR"/>
            </a:pPr>
            <a:r>
              <a:rPr lang="en-US" dirty="0" smtClean="0">
                <a:ea typeface="ＭＳ Ｐゴシック" pitchFamily="-101" charset="-128"/>
                <a:cs typeface="ＭＳ Ｐゴシック" pitchFamily="-101" charset="-128"/>
              </a:rPr>
              <a:t>the centre of our Milky Way Galaxy ( more than 55 thousand </a:t>
            </a:r>
            <a:r>
              <a:rPr lang="en-US" dirty="0" err="1" smtClean="0">
                <a:ea typeface="ＭＳ Ｐゴシック" pitchFamily="-101" charset="-128"/>
                <a:cs typeface="ＭＳ Ｐゴシック" pitchFamily="-101" charset="-128"/>
              </a:rPr>
              <a:t>ly</a:t>
            </a:r>
            <a:r>
              <a:rPr lang="en-US" dirty="0" smtClean="0">
                <a:ea typeface="ＭＳ Ｐゴシック" pitchFamily="-101" charset="-128"/>
                <a:cs typeface="ＭＳ Ｐゴシック" pitchFamily="-101" charset="-128"/>
              </a:rPr>
              <a:t>)</a:t>
            </a:r>
          </a:p>
          <a:p>
            <a:endParaRPr lang="en-US" dirty="0"/>
          </a:p>
        </p:txBody>
      </p:sp>
      <p:sp>
        <p:nvSpPr>
          <p:cNvPr id="5" name="TextBox 6"/>
          <p:cNvSpPr txBox="1">
            <a:spLocks noChangeArrowheads="1"/>
          </p:cNvSpPr>
          <p:nvPr/>
        </p:nvSpPr>
        <p:spPr bwMode="auto">
          <a:xfrm>
            <a:off x="2286000" y="1143000"/>
            <a:ext cx="5213350" cy="646112"/>
          </a:xfrm>
          <a:prstGeom prst="rect">
            <a:avLst/>
          </a:prstGeom>
          <a:noFill/>
          <a:ln w="9525">
            <a:noFill/>
            <a:miter lim="800000"/>
            <a:headEnd/>
            <a:tailEnd/>
          </a:ln>
        </p:spPr>
        <p:txBody>
          <a:bodyPr>
            <a:prstTxWarp prst="textNoShape">
              <a:avLst/>
            </a:prstTxWarp>
            <a:spAutoFit/>
          </a:bodyPr>
          <a:lstStyle/>
          <a:p>
            <a:r>
              <a:rPr lang="en-US">
                <a:latin typeface="Calibri" pitchFamily="-101" charset="0"/>
              </a:rPr>
              <a:t>Movie by Ray and Charles Eames.  </a:t>
            </a:r>
            <a:r>
              <a:rPr lang="en-US" dirty="0">
                <a:latin typeface="Calibri" pitchFamily="-101" charset="0"/>
              </a:rPr>
              <a:t>Also check the class website.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2087562"/>
          </a:xfrm>
        </p:spPr>
        <p:txBody>
          <a:bodyPr>
            <a:noAutofit/>
          </a:bodyPr>
          <a:lstStyle/>
          <a:p>
            <a:pPr eaLnBrk="1" hangingPunct="1">
              <a:buFontTx/>
              <a:buNone/>
              <a:defRPr/>
            </a:pPr>
            <a:r>
              <a:rPr lang="en-US" sz="4000" b="1" dirty="0" smtClean="0">
                <a:ea typeface="ＭＳ Ｐゴシック" pitchFamily="-112" charset="-128"/>
                <a:cs typeface="ＭＳ Ｐゴシック" pitchFamily="-112" charset="-128"/>
              </a:rPr>
              <a:t>How do we know astronomical scales?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ea typeface="ＭＳ Ｐゴシック" pitchFamily="-101" charset="-128"/>
                <a:cs typeface="ＭＳ Ｐゴシック" pitchFamily="-101" charset="-128"/>
              </a:rPr>
              <a:t>Measurements on the Sky</a:t>
            </a:r>
          </a:p>
        </p:txBody>
      </p:sp>
      <p:pic>
        <p:nvPicPr>
          <p:cNvPr id="29699" name="Content Placeholder 4" descr="101_12celsphere.jpg"/>
          <p:cNvPicPr>
            <a:picLocks noGrp="1" noChangeAspect="1"/>
          </p:cNvPicPr>
          <p:nvPr>
            <p:ph idx="1"/>
          </p:nvPr>
        </p:nvPicPr>
        <p:blipFill>
          <a:blip r:embed="rId2"/>
          <a:srcRect t="-26335" b="-26335"/>
          <a:stretch>
            <a:fillRect/>
          </a:stretch>
        </p:blipFill>
        <p:spPr>
          <a:xfrm>
            <a:off x="3465513" y="-914400"/>
            <a:ext cx="5111750" cy="5853113"/>
          </a:xfrm>
        </p:spPr>
      </p:pic>
      <p:sp>
        <p:nvSpPr>
          <p:cNvPr id="5" name="Text Placeholder 2"/>
          <p:cNvSpPr>
            <a:spLocks noGrp="1"/>
          </p:cNvSpPr>
          <p:nvPr>
            <p:ph type="body" sz="quarter" idx="4294967295"/>
          </p:nvPr>
        </p:nvSpPr>
        <p:spPr>
          <a:xfrm>
            <a:off x="3124200" y="4114800"/>
            <a:ext cx="5867400" cy="2149475"/>
          </a:xfrm>
          <a:prstGeom prst="rect">
            <a:avLst/>
          </a:prstGeom>
        </p:spPr>
        <p:txBody>
          <a:bodyPr>
            <a:normAutofit fontScale="92500"/>
          </a:bodyPr>
          <a:lstStyle/>
          <a:p>
            <a:r>
              <a:rPr lang="en-US" dirty="0" smtClean="0">
                <a:ea typeface="ＭＳ Ｐゴシック" pitchFamily="-101" charset="-128"/>
                <a:cs typeface="ＭＳ Ｐゴシック" pitchFamily="-101" charset="-128"/>
              </a:rPr>
              <a:t>All objects are at the same very large distance from the Earth such that they are projected on to an imaginary “celestial sphere”.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buFontTx/>
              <a:buNone/>
              <a:defRPr/>
            </a:pPr>
            <a:r>
              <a:rPr lang="en-US" sz="2100" smtClean="0">
                <a:ea typeface="ＭＳ Ｐゴシック" pitchFamily="-112" charset="-128"/>
                <a:cs typeface="ＭＳ Ｐゴシック" pitchFamily="-112" charset="-128"/>
              </a:rPr>
              <a:t>Measurements on the Celestial Sphere</a:t>
            </a:r>
          </a:p>
        </p:txBody>
      </p:sp>
      <p:sp>
        <p:nvSpPr>
          <p:cNvPr id="36867" name="Text Placeholder 2"/>
          <p:cNvSpPr>
            <a:spLocks noGrp="1"/>
          </p:cNvSpPr>
          <p:nvPr>
            <p:ph type="body" sz="quarter" idx="13"/>
          </p:nvPr>
        </p:nvSpPr>
        <p:spPr/>
        <p:txBody>
          <a:bodyPr/>
          <a:lstStyle/>
          <a:p>
            <a:r>
              <a:rPr lang="en-US" dirty="0" smtClean="0">
                <a:ea typeface="ＭＳ Ｐゴシック" pitchFamily="-101" charset="-128"/>
                <a:cs typeface="ＭＳ Ｐゴシック" pitchFamily="-101" charset="-128"/>
              </a:rPr>
              <a:t>Measurements are angular</a:t>
            </a:r>
          </a:p>
          <a:p>
            <a:r>
              <a:rPr lang="en-US" dirty="0" smtClean="0">
                <a:ea typeface="ＭＳ Ｐゴシック" pitchFamily="-101" charset="-128"/>
                <a:cs typeface="ＭＳ Ｐゴシック" pitchFamily="-101" charset="-128"/>
              </a:rPr>
              <a:t>Therefore use units of arc</a:t>
            </a:r>
          </a:p>
        </p:txBody>
      </p:sp>
      <p:pic>
        <p:nvPicPr>
          <p:cNvPr id="36868" name="Picture Placeholder 4" descr="lect3anglestars.jpg"/>
          <p:cNvPicPr>
            <a:picLocks noGrp="1" noChangeAspect="1"/>
          </p:cNvPicPr>
          <p:nvPr>
            <p:ph type="pic" sz="quarter" idx="14"/>
          </p:nvPr>
        </p:nvPicPr>
        <p:blipFill>
          <a:blip r:embed="rId3"/>
          <a:srcRect l="-44897" r="-44897"/>
          <a:stretch>
            <a:fillRect/>
          </a:stretch>
        </p:blipFill>
        <p:spPr/>
      </p:pic>
      <p:pic>
        <p:nvPicPr>
          <p:cNvPr id="36869" name="Picture 5" descr="lect3anglemoon.jpg"/>
          <p:cNvPicPr>
            <a:picLocks noChangeAspect="1"/>
          </p:cNvPicPr>
          <p:nvPr/>
        </p:nvPicPr>
        <p:blipFill>
          <a:blip r:embed="rId4"/>
          <a:srcRect/>
          <a:stretch>
            <a:fillRect/>
          </a:stretch>
        </p:blipFill>
        <p:spPr bwMode="auto">
          <a:xfrm>
            <a:off x="4572000" y="685800"/>
            <a:ext cx="3352800" cy="4049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Tx/>
              <a:buNone/>
              <a:defRPr/>
            </a:pPr>
            <a:r>
              <a:rPr lang="en-US" sz="2500" dirty="0" smtClean="0">
                <a:ea typeface="ＭＳ Ｐゴシック" pitchFamily="-112" charset="-128"/>
                <a:cs typeface="ＭＳ Ｐゴシック" pitchFamily="-112" charset="-128"/>
              </a:rPr>
              <a:t>Read </a:t>
            </a:r>
            <a:r>
              <a:rPr lang="en-US" sz="2500" dirty="0" smtClean="0">
                <a:solidFill>
                  <a:srgbClr val="FF6600"/>
                </a:solidFill>
                <a:ea typeface="ＭＳ Ｐゴシック" pitchFamily="-112" charset="-128"/>
                <a:cs typeface="ＭＳ Ｐゴシック" pitchFamily="-112" charset="-128"/>
              </a:rPr>
              <a:t>BEFORE</a:t>
            </a:r>
            <a:r>
              <a:rPr lang="en-US" sz="2500" dirty="0" smtClean="0">
                <a:ea typeface="ＭＳ Ｐゴシック" pitchFamily="-112" charset="-128"/>
                <a:cs typeface="ＭＳ Ｐゴシック" pitchFamily="-112" charset="-128"/>
              </a:rPr>
              <a:t> coming to class:</a:t>
            </a:r>
          </a:p>
        </p:txBody>
      </p:sp>
      <p:sp>
        <p:nvSpPr>
          <p:cNvPr id="4" name="Content Placeholder 11"/>
          <p:cNvSpPr txBox="1">
            <a:spLocks/>
          </p:cNvSpPr>
          <p:nvPr/>
        </p:nvSpPr>
        <p:spPr bwMode="auto">
          <a:xfrm>
            <a:off x="3733800" y="273051"/>
            <a:ext cx="5111750" cy="3232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742950" marR="0" lvl="1" indent="-285750" algn="l" defTabSz="457200" rtl="0" eaLnBrk="1" fontAlgn="base" latinLnBrk="0" hangingPunct="1">
              <a:lnSpc>
                <a:spcPct val="80000"/>
              </a:lnSpc>
              <a:spcBef>
                <a:spcPct val="20000"/>
              </a:spcBef>
              <a:spcAft>
                <a:spcPct val="0"/>
              </a:spcAft>
              <a:buClrTx/>
              <a:buSzTx/>
              <a:buFont typeface="Arial" pitchFamily="-101" charset="0"/>
              <a:buChar char="–"/>
              <a:tabLst/>
              <a:defRPr/>
            </a:pPr>
            <a:r>
              <a:rPr kumimoji="0" lang="en-US" sz="2400" b="0" i="0" u="none" strike="noStrike" kern="1200" cap="none" spc="0" normalizeH="0" baseline="0" noProof="0" dirty="0" smtClean="0">
                <a:ln>
                  <a:noFill/>
                </a:ln>
                <a:effectLst/>
                <a:uLnTx/>
                <a:uFillTx/>
                <a:latin typeface="+mn-lt"/>
                <a:ea typeface="ＭＳ Ｐゴシック" charset="-128"/>
                <a:cs typeface="+mn-cs"/>
              </a:rPr>
              <a:t>Celestial Sphere and angular measurements (Box 1-1)</a:t>
            </a:r>
          </a:p>
          <a:p>
            <a:pPr marL="742950" marR="0" lvl="1" indent="-285750" algn="l" defTabSz="457200" rtl="0" eaLnBrk="1" fontAlgn="base" latinLnBrk="0" hangingPunct="1">
              <a:lnSpc>
                <a:spcPct val="80000"/>
              </a:lnSpc>
              <a:spcBef>
                <a:spcPct val="20000"/>
              </a:spcBef>
              <a:spcAft>
                <a:spcPct val="0"/>
              </a:spcAft>
              <a:buClrTx/>
              <a:buSzTx/>
              <a:buFont typeface="Arial" pitchFamily="-101" charset="0"/>
              <a:buChar char="–"/>
              <a:tabLst/>
              <a:defRPr/>
            </a:pPr>
            <a:r>
              <a:rPr kumimoji="0" lang="en-US" sz="2400" b="0" i="0" u="none" strike="noStrike" kern="1200" cap="none" spc="0" normalizeH="0" baseline="0" noProof="0" dirty="0" smtClean="0">
                <a:ln>
                  <a:noFill/>
                </a:ln>
                <a:effectLst/>
                <a:uLnTx/>
                <a:uFillTx/>
                <a:latin typeface="+mn-lt"/>
                <a:ea typeface="ＭＳ Ｐゴシック" charset="-128"/>
                <a:cs typeface="+mn-cs"/>
              </a:rPr>
              <a:t>Parallax 1.6, Box 1-2, 17.1.</a:t>
            </a:r>
          </a:p>
          <a:p>
            <a:pPr marL="742950" marR="0" lvl="1" indent="-285750" algn="l" defTabSz="457200" rtl="0" eaLnBrk="1" fontAlgn="base" latinLnBrk="0" hangingPunct="1">
              <a:lnSpc>
                <a:spcPct val="80000"/>
              </a:lnSpc>
              <a:spcBef>
                <a:spcPct val="20000"/>
              </a:spcBef>
              <a:spcAft>
                <a:spcPct val="0"/>
              </a:spcAft>
              <a:buClrTx/>
              <a:buSzTx/>
              <a:buFont typeface="Arial" pitchFamily="-101" charset="0"/>
              <a:buChar char="–"/>
              <a:tabLst/>
              <a:defRPr/>
            </a:pPr>
            <a:r>
              <a:rPr kumimoji="0" lang="en-US" sz="2400" b="0" i="0" u="none" strike="noStrike" kern="1200" cap="none" spc="0" normalizeH="0" baseline="0" noProof="0" dirty="0" smtClean="0">
                <a:ln>
                  <a:noFill/>
                </a:ln>
                <a:effectLst/>
                <a:uLnTx/>
                <a:uFillTx/>
                <a:latin typeface="+mn-lt"/>
                <a:ea typeface="ＭＳ Ｐゴシック" charset="-128"/>
                <a:cs typeface="+mn-cs"/>
              </a:rPr>
              <a:t>Astronomical Unit (P.47)</a:t>
            </a:r>
          </a:p>
          <a:p>
            <a:pPr marL="742950" marR="0" lvl="1" indent="-285750" algn="l" defTabSz="457200" rtl="0" eaLnBrk="1" fontAlgn="base" latinLnBrk="0" hangingPunct="1">
              <a:lnSpc>
                <a:spcPct val="80000"/>
              </a:lnSpc>
              <a:spcBef>
                <a:spcPct val="20000"/>
              </a:spcBef>
              <a:spcAft>
                <a:spcPct val="0"/>
              </a:spcAft>
              <a:buClrTx/>
              <a:buSzTx/>
              <a:buFont typeface="Arial" pitchFamily="-101" charset="0"/>
              <a:buChar char="–"/>
              <a:tabLst/>
              <a:defRPr/>
            </a:pPr>
            <a:r>
              <a:rPr kumimoji="0" lang="en-US" sz="2400" b="0" i="0" u="none" strike="noStrike" kern="1200" cap="none" spc="0" normalizeH="0" baseline="0" noProof="0" dirty="0" smtClean="0">
                <a:ln>
                  <a:noFill/>
                </a:ln>
                <a:effectLst/>
                <a:uLnTx/>
                <a:uFillTx/>
                <a:latin typeface="+mn-lt"/>
                <a:ea typeface="ＭＳ Ｐゴシック" charset="-128"/>
                <a:cs typeface="+mn-cs"/>
              </a:rPr>
              <a:t>Gravity 2.7</a:t>
            </a:r>
          </a:p>
          <a:p>
            <a:pPr marL="742950" marR="0" lvl="1" indent="-285750" algn="l" defTabSz="457200" rtl="0" eaLnBrk="1" fontAlgn="base" latinLnBrk="0" hangingPunct="1">
              <a:lnSpc>
                <a:spcPct val="80000"/>
              </a:lnSpc>
              <a:spcBef>
                <a:spcPct val="20000"/>
              </a:spcBef>
              <a:spcAft>
                <a:spcPct val="0"/>
              </a:spcAft>
              <a:buClrTx/>
              <a:buSzTx/>
              <a:buFont typeface="Arial" pitchFamily="-101" charset="0"/>
              <a:buChar char="–"/>
              <a:tabLst/>
              <a:defRPr/>
            </a:pPr>
            <a:r>
              <a:rPr kumimoji="0" lang="en-US" sz="2400" b="0" i="0" u="none" strike="noStrike" kern="1200" cap="none" spc="0" normalizeH="0" baseline="0" noProof="0" dirty="0" smtClean="0">
                <a:ln>
                  <a:noFill/>
                </a:ln>
                <a:effectLst/>
                <a:uLnTx/>
                <a:uFillTx/>
                <a:latin typeface="+mn-lt"/>
                <a:ea typeface="ＭＳ Ｐゴシック" charset="-128"/>
                <a:cs typeface="+mn-cs"/>
              </a:rPr>
              <a:t>Tides 7.6  </a:t>
            </a:r>
          </a:p>
          <a:p>
            <a:pPr marL="1143000" marR="0" lvl="2" indent="-228600" algn="l" defTabSz="457200" rtl="0" eaLnBrk="1" fontAlgn="base" latinLnBrk="0" hangingPunct="1">
              <a:lnSpc>
                <a:spcPct val="80000"/>
              </a:lnSpc>
              <a:spcBef>
                <a:spcPct val="20000"/>
              </a:spcBef>
              <a:spcAft>
                <a:spcPct val="0"/>
              </a:spcAft>
              <a:buClrTx/>
              <a:buSzTx/>
              <a:buFont typeface="Arial" pitchFamily="-101" charset="0"/>
              <a:buChar char="•"/>
              <a:tabLst/>
              <a:defRPr/>
            </a:pPr>
            <a:endParaRPr kumimoji="0" lang="en-US" sz="2000" b="0" i="0" u="none" strike="noStrike" kern="1200" cap="none" spc="0" normalizeH="0" baseline="0" noProof="0" dirty="0" smtClean="0">
              <a:ln>
                <a:noFill/>
              </a:ln>
              <a:effectLst/>
              <a:uLnTx/>
              <a:uFillTx/>
              <a:latin typeface="+mn-lt"/>
              <a:ea typeface="ＭＳ Ｐゴシック" pitchFamily="-101" charset="-128"/>
              <a:cs typeface="+mn-cs"/>
            </a:endParaRPr>
          </a:p>
        </p:txBody>
      </p:sp>
      <p:sp>
        <p:nvSpPr>
          <p:cNvPr id="5" name="TextBox 4"/>
          <p:cNvSpPr txBox="1"/>
          <p:nvPr/>
        </p:nvSpPr>
        <p:spPr>
          <a:xfrm>
            <a:off x="1966744" y="4800600"/>
            <a:ext cx="6365845" cy="923330"/>
          </a:xfrm>
          <a:prstGeom prst="rect">
            <a:avLst/>
          </a:prstGeom>
          <a:noFill/>
        </p:spPr>
        <p:txBody>
          <a:bodyPr wrap="none" rtlCol="0">
            <a:spAutoFit/>
          </a:bodyPr>
          <a:lstStyle/>
          <a:p>
            <a:r>
              <a:rPr lang="en-US" dirty="0" smtClean="0"/>
              <a:t>Note:  </a:t>
            </a:r>
          </a:p>
          <a:p>
            <a:pPr>
              <a:buFont typeface="Arial"/>
              <a:buChar char="•"/>
            </a:pPr>
            <a:r>
              <a:rPr lang="en-US" dirty="0" smtClean="0"/>
              <a:t> “Box” refers to the “More Precisely” boxed areas in the chapters.</a:t>
            </a:r>
          </a:p>
          <a:p>
            <a:pPr>
              <a:buFont typeface="Arial"/>
              <a:buChar char="•"/>
            </a:pPr>
            <a:r>
              <a:rPr lang="en-US" dirty="0" smtClean="0"/>
              <a:t> A number like </a:t>
            </a:r>
            <a:r>
              <a:rPr lang="en-US" smtClean="0"/>
              <a:t>1.6 refers to Chapter 1, section 1.6.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ea typeface="ＭＳ Ｐゴシック" pitchFamily="-101" charset="-128"/>
                <a:cs typeface="ＭＳ Ｐゴシック" pitchFamily="-101" charset="-128"/>
              </a:rPr>
              <a:t>Measurements on the Sky</a:t>
            </a:r>
          </a:p>
        </p:txBody>
      </p:sp>
      <p:pic>
        <p:nvPicPr>
          <p:cNvPr id="30723" name="Content Placeholder 4" descr="101_13-01UN.jpg"/>
          <p:cNvPicPr>
            <a:picLocks noGrp="1" noChangeAspect="1"/>
          </p:cNvPicPr>
          <p:nvPr>
            <p:ph idx="1"/>
          </p:nvPr>
        </p:nvPicPr>
        <p:blipFill>
          <a:blip r:embed="rId2"/>
          <a:srcRect l="-3053" r="-3053"/>
          <a:stretch>
            <a:fillRect/>
          </a:stretch>
        </p:blipFill>
        <p:spPr/>
      </p:pic>
      <p:sp>
        <p:nvSpPr>
          <p:cNvPr id="30724" name="Text Placeholder 3"/>
          <p:cNvSpPr>
            <a:spLocks noGrp="1"/>
          </p:cNvSpPr>
          <p:nvPr>
            <p:ph type="body" sz="half" idx="2"/>
          </p:nvPr>
        </p:nvSpPr>
        <p:spPr/>
        <p:txBody>
          <a:bodyPr/>
          <a:lstStyle/>
          <a:p>
            <a:pPr eaLnBrk="1" hangingPunct="1"/>
            <a:r>
              <a:rPr lang="en-US" smtClean="0">
                <a:ea typeface="ＭＳ Ｐゴシック" pitchFamily="-101" charset="-128"/>
                <a:cs typeface="ＭＳ Ｐゴシック" pitchFamily="-101" charset="-128"/>
              </a:rPr>
              <a:t>Angular units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ea typeface="ＭＳ Ｐゴシック" pitchFamily="-101" charset="-128"/>
                <a:cs typeface="ＭＳ Ｐゴシック" pitchFamily="-101" charset="-128"/>
              </a:rPr>
              <a:t>Measurements on the Sky</a:t>
            </a:r>
          </a:p>
        </p:txBody>
      </p:sp>
      <p:pic>
        <p:nvPicPr>
          <p:cNvPr id="31747" name="Content Placeholder 4" descr="101_15FullMoonx.jpg"/>
          <p:cNvPicPr>
            <a:picLocks noGrp="1" noChangeAspect="1"/>
          </p:cNvPicPr>
          <p:nvPr>
            <p:ph idx="1"/>
          </p:nvPr>
        </p:nvPicPr>
        <p:blipFill>
          <a:blip r:embed="rId3"/>
          <a:srcRect t="-4333" b="-4333"/>
          <a:stretch>
            <a:fillRect/>
          </a:stretch>
        </p:blipFill>
        <p:spPr/>
      </p:pic>
      <p:sp>
        <p:nvSpPr>
          <p:cNvPr id="31748" name="Text Placeholder 3"/>
          <p:cNvSpPr>
            <a:spLocks noGrp="1"/>
          </p:cNvSpPr>
          <p:nvPr>
            <p:ph type="body" sz="half" idx="2"/>
          </p:nvPr>
        </p:nvSpPr>
        <p:spPr/>
        <p:txBody>
          <a:bodyPr/>
          <a:lstStyle/>
          <a:p>
            <a:pPr eaLnBrk="1" hangingPunct="1"/>
            <a:r>
              <a:rPr lang="en-US" sz="2000" smtClean="0">
                <a:ea typeface="ＭＳ Ｐゴシック" pitchFamily="-101" charset="-128"/>
                <a:cs typeface="ＭＳ Ｐゴシック" pitchFamily="-101" charset="-128"/>
              </a:rPr>
              <a:t>Angular Size</a:t>
            </a:r>
          </a:p>
        </p:txBody>
      </p:sp>
      <p:sp>
        <p:nvSpPr>
          <p:cNvPr id="5" name="TextBox 4"/>
          <p:cNvSpPr txBox="1"/>
          <p:nvPr/>
        </p:nvSpPr>
        <p:spPr>
          <a:xfrm>
            <a:off x="76200" y="1992868"/>
            <a:ext cx="3581400" cy="707886"/>
          </a:xfrm>
          <a:prstGeom prst="rect">
            <a:avLst/>
          </a:prstGeom>
          <a:noFill/>
        </p:spPr>
        <p:txBody>
          <a:bodyPr wrap="square" rtlCol="0">
            <a:spAutoFit/>
          </a:bodyPr>
          <a:lstStyle/>
          <a:p>
            <a:pPr marL="457200" indent="-457200"/>
            <a:r>
              <a:rPr lang="en-US" sz="2000" dirty="0" smtClean="0"/>
              <a:t>Thumb at arm’s length ~ 2°</a:t>
            </a:r>
          </a:p>
          <a:p>
            <a:pPr marL="914400" lvl="1" indent="-457200">
              <a:buFont typeface="Arial"/>
              <a:buChar char="•"/>
            </a:pPr>
            <a:r>
              <a:rPr lang="en-US" sz="2000" dirty="0" smtClean="0"/>
              <a:t>angular size of image? </a:t>
            </a:r>
            <a:endParaRPr lang="en-US" sz="2000" dirty="0"/>
          </a:p>
        </p:txBody>
      </p:sp>
      <p:sp>
        <p:nvSpPr>
          <p:cNvPr id="6" name="TextBox 5"/>
          <p:cNvSpPr txBox="1"/>
          <p:nvPr/>
        </p:nvSpPr>
        <p:spPr>
          <a:xfrm>
            <a:off x="76200" y="3124200"/>
            <a:ext cx="3389313" cy="1477328"/>
          </a:xfrm>
          <a:prstGeom prst="rect">
            <a:avLst/>
          </a:prstGeom>
          <a:noFill/>
        </p:spPr>
        <p:txBody>
          <a:bodyPr wrap="square" rtlCol="0">
            <a:spAutoFit/>
          </a:bodyPr>
          <a:lstStyle/>
          <a:p>
            <a:r>
              <a:rPr lang="en-US" dirty="0" smtClean="0"/>
              <a:t>Back of room room </a:t>
            </a:r>
            <a:r>
              <a:rPr lang="en-US" dirty="0" err="1" smtClean="0">
                <a:sym typeface="Wingdings"/>
              </a:rPr>
              <a:t></a:t>
            </a:r>
            <a:r>
              <a:rPr lang="en-US" dirty="0" smtClean="0">
                <a:sym typeface="Wingdings"/>
              </a:rPr>
              <a:t> smaller </a:t>
            </a:r>
          </a:p>
          <a:p>
            <a:pPr>
              <a:buFont typeface="Arial"/>
              <a:buChar char="•"/>
            </a:pPr>
            <a:r>
              <a:rPr lang="en-US" dirty="0" smtClean="0">
                <a:sym typeface="Wingdings"/>
              </a:rPr>
              <a:t> </a:t>
            </a:r>
            <a:r>
              <a:rPr lang="en-US" sz="2400" dirty="0" smtClean="0">
                <a:sym typeface="Wingdings"/>
              </a:rPr>
              <a:t>The further away an object, the smaller the angular size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buFontTx/>
              <a:buNone/>
              <a:defRPr/>
            </a:pPr>
            <a:r>
              <a:rPr lang="en-US" sz="2100" smtClean="0">
                <a:ea typeface="ＭＳ Ｐゴシック" pitchFamily="-110" charset="-128"/>
                <a:cs typeface="ＭＳ Ｐゴシック" pitchFamily="-110" charset="-128"/>
              </a:rPr>
              <a:t>Total Solar Eclipse</a:t>
            </a:r>
          </a:p>
        </p:txBody>
      </p:sp>
      <p:sp>
        <p:nvSpPr>
          <p:cNvPr id="33795" name="Text Placeholder 2"/>
          <p:cNvSpPr>
            <a:spLocks noGrp="1"/>
          </p:cNvSpPr>
          <p:nvPr>
            <p:ph type="body" sz="quarter" idx="13"/>
          </p:nvPr>
        </p:nvSpPr>
        <p:spPr/>
        <p:txBody>
          <a:bodyPr/>
          <a:lstStyle/>
          <a:p>
            <a:pPr>
              <a:lnSpc>
                <a:spcPct val="90000"/>
              </a:lnSpc>
            </a:pPr>
            <a:r>
              <a:rPr lang="en-US" dirty="0" smtClean="0">
                <a:ea typeface="ＭＳ Ｐゴシック" pitchFamily="-101" charset="-128"/>
                <a:cs typeface="ＭＳ Ｐゴシック" pitchFamily="-101" charset="-128"/>
              </a:rPr>
              <a:t>Because angular sizes are similar we see “atmosphere” of sun during an eclipse.</a:t>
            </a:r>
          </a:p>
          <a:p>
            <a:pPr>
              <a:lnSpc>
                <a:spcPct val="90000"/>
              </a:lnSpc>
            </a:pPr>
            <a:r>
              <a:rPr lang="en-US" dirty="0" smtClean="0">
                <a:ea typeface="ＭＳ Ｐゴシック" pitchFamily="-101" charset="-128"/>
                <a:cs typeface="ＭＳ Ｐゴシック" pitchFamily="-101" charset="-128"/>
                <a:hlinkClick r:id="rId3"/>
              </a:rPr>
              <a:t>http://www.saros.org/</a:t>
            </a:r>
            <a:r>
              <a:rPr lang="en-US" dirty="0" smtClean="0">
                <a:ea typeface="ＭＳ Ｐゴシック" pitchFamily="-101" charset="-128"/>
                <a:cs typeface="ＭＳ Ｐゴシック" pitchFamily="-101" charset="-128"/>
              </a:rPr>
              <a:t> </a:t>
            </a:r>
            <a:r>
              <a:rPr lang="en-US" dirty="0" err="1" smtClean="0">
                <a:ea typeface="ＭＳ Ｐゴシック" pitchFamily="-101" charset="-128"/>
                <a:cs typeface="ＭＳ Ｐゴシック" pitchFamily="-101" charset="-128"/>
                <a:sym typeface="Wingdings"/>
              </a:rPr>
              <a:t></a:t>
            </a:r>
            <a:r>
              <a:rPr lang="en-US" dirty="0" smtClean="0">
                <a:ea typeface="ＭＳ Ｐゴシック" pitchFamily="-101" charset="-128"/>
                <a:cs typeface="ＭＳ Ｐゴシック" pitchFamily="-101" charset="-128"/>
                <a:sym typeface="Wingdings"/>
              </a:rPr>
              <a:t> </a:t>
            </a:r>
            <a:r>
              <a:rPr lang="en-US" dirty="0" smtClean="0">
                <a:ea typeface="ＭＳ Ｐゴシック" pitchFamily="-101" charset="-128"/>
                <a:cs typeface="ＭＳ Ｐゴシック" pitchFamily="-101" charset="-128"/>
              </a:rPr>
              <a:t>animation </a:t>
            </a:r>
          </a:p>
        </p:txBody>
      </p:sp>
      <p:sp>
        <p:nvSpPr>
          <p:cNvPr id="33796" name="TextBox 5"/>
          <p:cNvSpPr txBox="1">
            <a:spLocks noChangeArrowheads="1"/>
          </p:cNvSpPr>
          <p:nvPr/>
        </p:nvSpPr>
        <p:spPr bwMode="auto">
          <a:xfrm>
            <a:off x="4364038" y="4048125"/>
            <a:ext cx="4017962" cy="523875"/>
          </a:xfrm>
          <a:prstGeom prst="rect">
            <a:avLst/>
          </a:prstGeom>
          <a:noFill/>
          <a:ln w="9525">
            <a:noFill/>
            <a:miter lim="800000"/>
            <a:headEnd/>
            <a:tailEnd/>
          </a:ln>
        </p:spPr>
        <p:txBody>
          <a:bodyPr wrap="none">
            <a:prstTxWarp prst="textNoShape">
              <a:avLst/>
            </a:prstTxWarp>
            <a:spAutoFit/>
          </a:bodyPr>
          <a:lstStyle/>
          <a:p>
            <a:r>
              <a:rPr lang="en-US" sz="1400">
                <a:hlinkClick r:id="rId4"/>
              </a:rPr>
              <a:t>http://antwrp.gsfc.nasa.gov/apod/ap090726.html</a:t>
            </a:r>
            <a:endParaRPr lang="en-US" sz="1400"/>
          </a:p>
          <a:p>
            <a:r>
              <a:rPr lang="en-US" sz="1400"/>
              <a:t>Copyright </a:t>
            </a:r>
            <a:r>
              <a:rPr lang="en-US" sz="1400" u="sng"/>
              <a:t>Koen van Gorp </a:t>
            </a:r>
            <a:endParaRPr lang="en-US" sz="1400"/>
          </a:p>
        </p:txBody>
      </p:sp>
      <p:sp>
        <p:nvSpPr>
          <p:cNvPr id="6" name="TextBox 5"/>
          <p:cNvSpPr txBox="1"/>
          <p:nvPr/>
        </p:nvSpPr>
        <p:spPr>
          <a:xfrm>
            <a:off x="457200" y="4572000"/>
            <a:ext cx="2520717" cy="369332"/>
          </a:xfrm>
          <a:prstGeom prst="rect">
            <a:avLst/>
          </a:prstGeom>
          <a:noFill/>
        </p:spPr>
        <p:txBody>
          <a:bodyPr wrap="none" rtlCol="0">
            <a:spAutoFit/>
          </a:bodyPr>
          <a:lstStyle/>
          <a:p>
            <a:r>
              <a:rPr lang="en-US" dirty="0" smtClean="0"/>
              <a:t>Angular sizes misleading.</a:t>
            </a:r>
            <a:endParaRPr lang="en-US" dirty="0"/>
          </a:p>
        </p:txBody>
      </p:sp>
      <p:sp>
        <p:nvSpPr>
          <p:cNvPr id="8" name="TextBox 7"/>
          <p:cNvSpPr txBox="1"/>
          <p:nvPr/>
        </p:nvSpPr>
        <p:spPr>
          <a:xfrm>
            <a:off x="4364038" y="1828800"/>
            <a:ext cx="3944146" cy="369332"/>
          </a:xfrm>
          <a:prstGeom prst="rect">
            <a:avLst/>
          </a:prstGeom>
          <a:noFill/>
        </p:spPr>
        <p:txBody>
          <a:bodyPr wrap="none" rtlCol="0">
            <a:spAutoFit/>
          </a:bodyPr>
          <a:lstStyle/>
          <a:p>
            <a:r>
              <a:rPr lang="en-US" dirty="0" smtClean="0"/>
              <a:t>Check online for this </a:t>
            </a:r>
            <a:r>
              <a:rPr lang="en-US" smtClean="0"/>
              <a:t>copyrighted image.</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pPr>
              <a:buFontTx/>
              <a:buNone/>
              <a:defRPr/>
            </a:pPr>
            <a:r>
              <a:rPr lang="en-US" sz="2100" smtClean="0">
                <a:ea typeface="ＭＳ Ｐゴシック" pitchFamily="-112" charset="-128"/>
                <a:cs typeface="ＭＳ Ｐゴシック" pitchFamily="-112" charset="-128"/>
              </a:rPr>
              <a:t>Angular Measurement:</a:t>
            </a:r>
          </a:p>
        </p:txBody>
      </p:sp>
      <p:sp>
        <p:nvSpPr>
          <p:cNvPr id="49155" name="Text Placeholder 2"/>
          <p:cNvSpPr>
            <a:spLocks noGrp="1"/>
          </p:cNvSpPr>
          <p:nvPr>
            <p:ph type="body" sz="quarter" idx="13"/>
          </p:nvPr>
        </p:nvSpPr>
        <p:spPr/>
        <p:txBody>
          <a:bodyPr/>
          <a:lstStyle/>
          <a:p>
            <a:r>
              <a:rPr lang="en-US" smtClean="0">
                <a:ea typeface="ＭＳ Ｐゴシック" pitchFamily="-101" charset="-128"/>
                <a:cs typeface="ＭＳ Ｐゴシック" pitchFamily="-101" charset="-128"/>
              </a:rPr>
              <a:t>Given objects with the same linear size, this implies that if an object appears to have a smaller the angular size, then it is  further away. </a:t>
            </a:r>
          </a:p>
          <a:p>
            <a:endParaRPr lang="en-US" smtClean="0">
              <a:ea typeface="ＭＳ Ｐゴシック" pitchFamily="-101" charset="-128"/>
              <a:cs typeface="ＭＳ Ｐゴシック" pitchFamily="-101" charset="-128"/>
            </a:endParaRPr>
          </a:p>
        </p:txBody>
      </p:sp>
      <p:pic>
        <p:nvPicPr>
          <p:cNvPr id="49156" name="Picture Placeholder 4" descr="31FullMoonx.jpg"/>
          <p:cNvPicPr>
            <a:picLocks noGrp="1" noChangeAspect="1"/>
          </p:cNvPicPr>
          <p:nvPr>
            <p:ph type="pic" sz="quarter" idx="14"/>
          </p:nvPr>
        </p:nvPicPr>
        <p:blipFill>
          <a:blip r:embed="rId3"/>
          <a:srcRect/>
          <a:stretch>
            <a:fillRect/>
          </a:stretch>
        </p:blipFill>
        <p:spPr>
          <a:xfrm>
            <a:off x="3124200" y="1103313"/>
            <a:ext cx="5867400" cy="320357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eaLnBrk="1" hangingPunct="1">
              <a:buFontTx/>
              <a:buNone/>
              <a:defRPr/>
            </a:pPr>
            <a:r>
              <a:rPr lang="en-US" sz="2500" smtClean="0">
                <a:ea typeface="ＭＳ Ｐゴシック" pitchFamily="-112" charset="-128"/>
                <a:cs typeface="ＭＳ Ｐゴシック" pitchFamily="-112" charset="-128"/>
              </a:rPr>
              <a:t>Linear Measurements</a:t>
            </a:r>
          </a:p>
        </p:txBody>
      </p:sp>
      <p:sp>
        <p:nvSpPr>
          <p:cNvPr id="51203" name="Text Placeholder 5"/>
          <p:cNvSpPr>
            <a:spLocks noGrp="1"/>
          </p:cNvSpPr>
          <p:nvPr>
            <p:ph type="body" sz="quarter" idx="13"/>
          </p:nvPr>
        </p:nvSpPr>
        <p:spPr/>
        <p:txBody>
          <a:bodyPr/>
          <a:lstStyle/>
          <a:p>
            <a:pPr eaLnBrk="1" hangingPunct="1">
              <a:lnSpc>
                <a:spcPct val="80000"/>
              </a:lnSpc>
            </a:pPr>
            <a:r>
              <a:rPr lang="en-US" sz="2400" smtClean="0">
                <a:ea typeface="ＭＳ Ｐゴシック" pitchFamily="-101" charset="-128"/>
                <a:cs typeface="ＭＳ Ｐゴシック" pitchFamily="-101" charset="-128"/>
              </a:rPr>
              <a:t>How do we go from angular measurements on the sky to knowing the linear diameters of planets, for example, or the distances between stars?</a:t>
            </a:r>
          </a:p>
          <a:p>
            <a:pPr marL="971550" lvl="1" indent="-514350" eaLnBrk="1" hangingPunct="1">
              <a:lnSpc>
                <a:spcPct val="80000"/>
              </a:lnSpc>
            </a:pPr>
            <a:r>
              <a:rPr lang="en-US" sz="2400" smtClean="0"/>
              <a:t>Distance</a:t>
            </a:r>
          </a:p>
          <a:p>
            <a:pPr marL="971550" lvl="1" indent="-514350" eaLnBrk="1" hangingPunct="1">
              <a:lnSpc>
                <a:spcPct val="80000"/>
              </a:lnSpc>
            </a:pPr>
            <a:r>
              <a:rPr lang="en-US" sz="2400" smtClean="0"/>
              <a:t>Geometry</a:t>
            </a:r>
          </a:p>
        </p:txBody>
      </p:sp>
      <p:pic>
        <p:nvPicPr>
          <p:cNvPr id="51204" name="Picture Placeholder 7" descr="lect4angdiam.jpg"/>
          <p:cNvPicPr>
            <a:picLocks noGrp="1" noChangeAspect="1"/>
          </p:cNvPicPr>
          <p:nvPr>
            <p:ph type="pic" sz="quarter" idx="14"/>
          </p:nvPr>
        </p:nvPicPr>
        <p:blipFill>
          <a:blip r:embed="rId3"/>
          <a:srcRect t="-2815" b="-2815"/>
          <a:stretch>
            <a:fillRect/>
          </a:stretch>
        </p:blip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Tx/>
              <a:buNone/>
              <a:defRPr/>
            </a:pPr>
            <a:r>
              <a:rPr lang="en-US" sz="2500" smtClean="0">
                <a:ea typeface="ＭＳ Ｐゴシック" pitchFamily="-112" charset="-128"/>
                <a:cs typeface="ＭＳ Ｐゴシック" pitchFamily="-112" charset="-128"/>
              </a:rPr>
              <a:t>Linear Measurements: Geometry</a:t>
            </a:r>
          </a:p>
        </p:txBody>
      </p:sp>
      <p:sp>
        <p:nvSpPr>
          <p:cNvPr id="3" name="Text Placeholder 2"/>
          <p:cNvSpPr>
            <a:spLocks noGrp="1"/>
          </p:cNvSpPr>
          <p:nvPr>
            <p:ph type="body" sz="quarter" idx="13"/>
          </p:nvPr>
        </p:nvSpPr>
        <p:spPr>
          <a:xfrm>
            <a:off x="3124200" y="4572000"/>
            <a:ext cx="6019800" cy="2286000"/>
          </a:xfrm>
        </p:spPr>
        <p:txBody>
          <a:bodyPr/>
          <a:lstStyle/>
          <a:p>
            <a:pPr marL="514350" indent="-514350" eaLnBrk="1" hangingPunct="1">
              <a:lnSpc>
                <a:spcPct val="80000"/>
              </a:lnSpc>
              <a:buFont typeface="Calibri" pitchFamily="-101" charset="0"/>
              <a:buAutoNum type="arabicPeriod"/>
            </a:pPr>
            <a:r>
              <a:rPr lang="en-US" sz="2200" smtClean="0">
                <a:ea typeface="ＭＳ Ｐゴシック" pitchFamily="-101" charset="-128"/>
                <a:cs typeface="ＭＳ Ｐゴシック" pitchFamily="-101" charset="-128"/>
              </a:rPr>
              <a:t>Draw 2 imaginary circles</a:t>
            </a:r>
          </a:p>
          <a:p>
            <a:pPr marL="514350" indent="-514350" eaLnBrk="1" hangingPunct="1">
              <a:lnSpc>
                <a:spcPct val="80000"/>
              </a:lnSpc>
              <a:buFont typeface="Calibri" pitchFamily="-101" charset="0"/>
              <a:buAutoNum type="arabicPeriod"/>
            </a:pPr>
            <a:r>
              <a:rPr lang="en-US" sz="2200" smtClean="0">
                <a:solidFill>
                  <a:srgbClr val="FF6600"/>
                </a:solidFill>
                <a:ea typeface="ＭＳ Ｐゴシック" pitchFamily="-101" charset="-128"/>
                <a:cs typeface="ＭＳ Ｐゴシック" pitchFamily="-101" charset="-128"/>
              </a:rPr>
              <a:t>Circumference = 2 pi * Radius</a:t>
            </a:r>
          </a:p>
          <a:p>
            <a:pPr marL="514350" indent="-514350" eaLnBrk="1" hangingPunct="1">
              <a:lnSpc>
                <a:spcPct val="80000"/>
              </a:lnSpc>
              <a:buFont typeface="Calibri" pitchFamily="-101" charset="0"/>
              <a:buAutoNum type="arabicPeriod"/>
            </a:pPr>
            <a:r>
              <a:rPr lang="en-US" sz="2200" smtClean="0">
                <a:solidFill>
                  <a:srgbClr val="3366FF"/>
                </a:solidFill>
                <a:ea typeface="ＭＳ Ｐゴシック" pitchFamily="-101" charset="-128"/>
                <a:cs typeface="ＭＳ Ｐゴシック" pitchFamily="-101" charset="-128"/>
              </a:rPr>
              <a:t>Revolution = 360 degrees</a:t>
            </a:r>
          </a:p>
          <a:p>
            <a:pPr marL="514350" indent="-514350" eaLnBrk="1" hangingPunct="1">
              <a:lnSpc>
                <a:spcPct val="80000"/>
              </a:lnSpc>
              <a:buFont typeface="Calibri" pitchFamily="-101" charset="0"/>
              <a:buAutoNum type="arabicPeriod"/>
            </a:pPr>
            <a:r>
              <a:rPr lang="en-US" sz="2200" smtClean="0">
                <a:ea typeface="ＭＳ Ｐゴシック" pitchFamily="-101" charset="-128"/>
                <a:cs typeface="ＭＳ Ｐゴシック" pitchFamily="-101" charset="-128"/>
              </a:rPr>
              <a:t>The fraction of the</a:t>
            </a:r>
            <a:r>
              <a:rPr lang="en-US" sz="2200" smtClean="0">
                <a:solidFill>
                  <a:srgbClr val="FF6600"/>
                </a:solidFill>
                <a:ea typeface="ＭＳ Ｐゴシック" pitchFamily="-101" charset="-128"/>
                <a:cs typeface="ＭＳ Ｐゴシック" pitchFamily="-101" charset="-128"/>
              </a:rPr>
              <a:t> outer circle </a:t>
            </a:r>
            <a:r>
              <a:rPr lang="en-US" sz="2200" smtClean="0">
                <a:ea typeface="ＭＳ Ｐゴシック" pitchFamily="-101" charset="-128"/>
                <a:cs typeface="ＭＳ Ｐゴシック" pitchFamily="-101" charset="-128"/>
              </a:rPr>
              <a:t>covered by the diameter of the object is equal to the fraction of the </a:t>
            </a:r>
            <a:r>
              <a:rPr lang="en-US" sz="2200" smtClean="0">
                <a:solidFill>
                  <a:srgbClr val="3366FF"/>
                </a:solidFill>
                <a:ea typeface="ＭＳ Ｐゴシック" pitchFamily="-101" charset="-128"/>
                <a:cs typeface="ＭＳ Ｐゴシック" pitchFamily="-101" charset="-128"/>
              </a:rPr>
              <a:t>inner circle </a:t>
            </a:r>
            <a:r>
              <a:rPr lang="en-US" sz="2200" smtClean="0">
                <a:ea typeface="ＭＳ Ｐゴシック" pitchFamily="-101" charset="-128"/>
                <a:cs typeface="ＭＳ Ｐゴシック" pitchFamily="-101" charset="-128"/>
              </a:rPr>
              <a:t>covered by the angular diameter.</a:t>
            </a:r>
            <a:endParaRPr lang="en-US" sz="2200">
              <a:ea typeface="ＭＳ Ｐゴシック" pitchFamily="-101" charset="-128"/>
              <a:cs typeface="ＭＳ Ｐゴシック" pitchFamily="-101" charset="-128"/>
            </a:endParaRPr>
          </a:p>
        </p:txBody>
      </p:sp>
      <p:pic>
        <p:nvPicPr>
          <p:cNvPr id="53252" name="Picture Placeholder 4" descr="lect4circ2.jpg"/>
          <p:cNvPicPr>
            <a:picLocks noGrp="1" noChangeAspect="1"/>
          </p:cNvPicPr>
          <p:nvPr>
            <p:ph type="pic" sz="quarter" idx="14"/>
          </p:nvPr>
        </p:nvPicPr>
        <p:blipFill>
          <a:blip r:embed="rId3"/>
          <a:srcRect l="-11778" r="-11778"/>
          <a:stretch>
            <a:fillRect/>
          </a:stretch>
        </p:blip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Tx/>
              <a:buNone/>
              <a:defRPr/>
            </a:pPr>
            <a:r>
              <a:rPr lang="en-US" sz="2500" smtClean="0">
                <a:ea typeface="ＭＳ Ｐゴシック" pitchFamily="-112" charset="-128"/>
                <a:cs typeface="ＭＳ Ｐゴシック" pitchFamily="-112" charset="-128"/>
              </a:rPr>
              <a:t>Linear Measurements: Geometry</a:t>
            </a:r>
          </a:p>
        </p:txBody>
      </p:sp>
      <p:sp>
        <p:nvSpPr>
          <p:cNvPr id="55299" name="Text Placeholder 2"/>
          <p:cNvSpPr>
            <a:spLocks noGrp="1"/>
          </p:cNvSpPr>
          <p:nvPr>
            <p:ph type="body" sz="quarter" idx="13"/>
          </p:nvPr>
        </p:nvSpPr>
        <p:spPr>
          <a:xfrm>
            <a:off x="3124200" y="4572000"/>
            <a:ext cx="6019800" cy="2286000"/>
          </a:xfrm>
        </p:spPr>
        <p:txBody>
          <a:bodyPr/>
          <a:lstStyle/>
          <a:p>
            <a:pPr marL="514350" indent="-514350" eaLnBrk="1" hangingPunct="1">
              <a:buFont typeface="Arial" pitchFamily="-101" charset="0"/>
              <a:buNone/>
            </a:pPr>
            <a:r>
              <a:rPr lang="en-US" smtClean="0">
                <a:ea typeface="ＭＳ Ｐゴシック" pitchFamily="-101" charset="-128"/>
                <a:cs typeface="ＭＳ Ｐゴシック" pitchFamily="-101" charset="-128"/>
              </a:rPr>
              <a:t>Linear diameter         angular diameter</a:t>
            </a:r>
          </a:p>
          <a:p>
            <a:pPr marL="514350" indent="-514350" eaLnBrk="1" hangingPunct="1">
              <a:buFont typeface="Arial" pitchFamily="-101" charset="0"/>
              <a:buNone/>
            </a:pPr>
            <a:r>
              <a:rPr lang="en-US" smtClean="0">
                <a:ea typeface="ＭＳ Ｐゴシック" pitchFamily="-101" charset="-128"/>
                <a:cs typeface="ＭＳ Ｐゴシック" pitchFamily="-101" charset="-128"/>
              </a:rPr>
              <a:t>---------------------    =   -----------------------</a:t>
            </a:r>
          </a:p>
          <a:p>
            <a:pPr marL="514350" indent="-514350" eaLnBrk="1" hangingPunct="1">
              <a:buFont typeface="Arial" pitchFamily="-101" charset="0"/>
              <a:buNone/>
            </a:pPr>
            <a:r>
              <a:rPr lang="en-US" smtClean="0">
                <a:ea typeface="ＭＳ Ｐゴシック" pitchFamily="-101" charset="-128"/>
                <a:cs typeface="ＭＳ Ｐゴシック" pitchFamily="-101" charset="-128"/>
              </a:rPr>
              <a:t>2 pi * R                             360 degrees</a:t>
            </a:r>
          </a:p>
        </p:txBody>
      </p:sp>
      <p:pic>
        <p:nvPicPr>
          <p:cNvPr id="55300" name="Picture Placeholder 4" descr="lect4circ2.jpg"/>
          <p:cNvPicPr>
            <a:picLocks noGrp="1" noChangeAspect="1"/>
          </p:cNvPicPr>
          <p:nvPr>
            <p:ph type="pic" sz="quarter" idx="14"/>
          </p:nvPr>
        </p:nvPicPr>
        <p:blipFill>
          <a:blip r:embed="rId3"/>
          <a:srcRect l="-11778" r="-11778"/>
          <a:stretch>
            <a:fillRect/>
          </a:stretch>
        </p:blipFill>
        <p:spPr/>
      </p:pic>
      <p:pic>
        <p:nvPicPr>
          <p:cNvPr id="55301" name="Picture 8" descr="latex-image-1.pdf"/>
          <p:cNvPicPr>
            <a:picLocks noChangeAspect="1"/>
          </p:cNvPicPr>
          <p:nvPr/>
        </p:nvPicPr>
        <p:blipFill>
          <a:blip r:embed="rId4"/>
          <a:srcRect/>
          <a:stretch>
            <a:fillRect/>
          </a:stretch>
        </p:blipFill>
        <p:spPr bwMode="auto">
          <a:xfrm>
            <a:off x="7094538" y="712788"/>
            <a:ext cx="1625600" cy="266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Tx/>
              <a:buNone/>
              <a:defRPr/>
            </a:pPr>
            <a:r>
              <a:rPr lang="en-US" sz="2500" smtClean="0">
                <a:ea typeface="ＭＳ Ｐゴシック" pitchFamily="-112" charset="-128"/>
                <a:cs typeface="ＭＳ Ｐゴシック" pitchFamily="-112" charset="-128"/>
              </a:rPr>
              <a:t>Linear Measurements: Geometry</a:t>
            </a:r>
          </a:p>
        </p:txBody>
      </p:sp>
      <p:sp>
        <p:nvSpPr>
          <p:cNvPr id="57347" name="Text Placeholder 2"/>
          <p:cNvSpPr>
            <a:spLocks noGrp="1"/>
          </p:cNvSpPr>
          <p:nvPr>
            <p:ph type="body" sz="quarter" idx="13"/>
          </p:nvPr>
        </p:nvSpPr>
        <p:spPr>
          <a:xfrm>
            <a:off x="3124200" y="4572000"/>
            <a:ext cx="6019800" cy="2286000"/>
          </a:xfrm>
        </p:spPr>
        <p:txBody>
          <a:bodyPr/>
          <a:lstStyle/>
          <a:p>
            <a:pPr marL="514350" indent="-514350" eaLnBrk="1" hangingPunct="1">
              <a:lnSpc>
                <a:spcPct val="90000"/>
              </a:lnSpc>
            </a:pPr>
            <a:r>
              <a:rPr lang="en-US" sz="2100" smtClean="0">
                <a:ea typeface="ＭＳ Ｐゴシック" pitchFamily="-101" charset="-128"/>
                <a:cs typeface="ＭＳ Ｐゴシック" pitchFamily="-101" charset="-128"/>
              </a:rPr>
              <a:t>Notice that the radius of the outer circle is equal to the distance to the object:  </a:t>
            </a:r>
          </a:p>
          <a:p>
            <a:pPr marL="514350" indent="-514350" eaLnBrk="1" hangingPunct="1">
              <a:lnSpc>
                <a:spcPct val="90000"/>
              </a:lnSpc>
              <a:buFont typeface="Arial" pitchFamily="-101" charset="0"/>
              <a:buNone/>
            </a:pPr>
            <a:r>
              <a:rPr lang="en-US" smtClean="0">
                <a:ea typeface="ＭＳ Ｐゴシック" pitchFamily="-101" charset="-128"/>
                <a:cs typeface="ＭＳ Ｐゴシック" pitchFamily="-101" charset="-128"/>
              </a:rPr>
              <a:t>Linear diameter         angular diameter</a:t>
            </a:r>
          </a:p>
          <a:p>
            <a:pPr marL="514350" indent="-514350" eaLnBrk="1" hangingPunct="1">
              <a:lnSpc>
                <a:spcPct val="90000"/>
              </a:lnSpc>
              <a:buFont typeface="Arial" pitchFamily="-101" charset="0"/>
              <a:buNone/>
            </a:pPr>
            <a:r>
              <a:rPr lang="en-US" smtClean="0">
                <a:ea typeface="ＭＳ Ｐゴシック" pitchFamily="-101" charset="-128"/>
                <a:cs typeface="ＭＳ Ｐゴシック" pitchFamily="-101" charset="-128"/>
              </a:rPr>
              <a:t>---------------------    =   -----------------------</a:t>
            </a:r>
          </a:p>
          <a:p>
            <a:pPr marL="514350" indent="-514350" eaLnBrk="1" hangingPunct="1">
              <a:lnSpc>
                <a:spcPct val="90000"/>
              </a:lnSpc>
              <a:buFont typeface="Arial" pitchFamily="-101" charset="0"/>
              <a:buNone/>
            </a:pPr>
            <a:r>
              <a:rPr lang="en-US" smtClean="0">
                <a:ea typeface="ＭＳ Ｐゴシック" pitchFamily="-101" charset="-128"/>
                <a:cs typeface="ＭＳ Ｐゴシック" pitchFamily="-101" charset="-128"/>
              </a:rPr>
              <a:t>2 pi * Distance              360 degrees</a:t>
            </a:r>
          </a:p>
        </p:txBody>
      </p:sp>
      <p:pic>
        <p:nvPicPr>
          <p:cNvPr id="57348" name="Picture Placeholder 4" descr="lect4circ2.jpg"/>
          <p:cNvPicPr>
            <a:picLocks noGrp="1" noChangeAspect="1"/>
          </p:cNvPicPr>
          <p:nvPr>
            <p:ph type="pic" sz="quarter" idx="14"/>
          </p:nvPr>
        </p:nvPicPr>
        <p:blipFill>
          <a:blip r:embed="rId3"/>
          <a:srcRect/>
          <a:stretch>
            <a:fillRect/>
          </a:stretch>
        </p:blipFill>
        <p:spPr>
          <a:xfrm>
            <a:off x="3683000" y="838200"/>
            <a:ext cx="4749800" cy="37338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Tx/>
              <a:buNone/>
              <a:defRPr/>
            </a:pPr>
            <a:r>
              <a:rPr lang="en-US" sz="2500" smtClean="0">
                <a:ea typeface="ＭＳ Ｐゴシック" pitchFamily="-112" charset="-128"/>
                <a:cs typeface="ＭＳ Ｐゴシック" pitchFamily="-112" charset="-128"/>
              </a:rPr>
              <a:t>Linear Measurements</a:t>
            </a:r>
            <a:br>
              <a:rPr lang="en-US" sz="2500" smtClean="0">
                <a:ea typeface="ＭＳ Ｐゴシック" pitchFamily="-112" charset="-128"/>
                <a:cs typeface="ＭＳ Ｐゴシック" pitchFamily="-112" charset="-128"/>
              </a:rPr>
            </a:br>
            <a:endParaRPr lang="en-US" sz="2500" smtClean="0">
              <a:ea typeface="ＭＳ Ｐゴシック" pitchFamily="-112" charset="-128"/>
              <a:cs typeface="ＭＳ Ｐゴシック" pitchFamily="-112" charset="-128"/>
            </a:endParaRPr>
          </a:p>
        </p:txBody>
      </p:sp>
      <p:sp>
        <p:nvSpPr>
          <p:cNvPr id="59395" name="Text Placeholder 2"/>
          <p:cNvSpPr>
            <a:spLocks noGrp="1"/>
          </p:cNvSpPr>
          <p:nvPr>
            <p:ph type="body" sz="quarter" idx="13"/>
          </p:nvPr>
        </p:nvSpPr>
        <p:spPr>
          <a:xfrm>
            <a:off x="1733550" y="1119188"/>
            <a:ext cx="7183438" cy="5380037"/>
          </a:xfrm>
        </p:spPr>
        <p:txBody>
          <a:bodyPr/>
          <a:lstStyle/>
          <a:p>
            <a:pPr eaLnBrk="1" hangingPunct="1"/>
            <a:r>
              <a:rPr lang="en-US" smtClean="0">
                <a:ea typeface="ＭＳ Ｐゴシック" pitchFamily="-101" charset="-128"/>
                <a:cs typeface="ＭＳ Ｐゴシック" pitchFamily="-101" charset="-128"/>
              </a:rPr>
              <a:t>The linear diameter is:</a:t>
            </a:r>
          </a:p>
          <a:p>
            <a:pPr eaLnBrk="1" hangingPunct="1">
              <a:buFont typeface="Arial" pitchFamily="-101" charset="0"/>
              <a:buNone/>
            </a:pPr>
            <a:endParaRPr lang="en-US" smtClean="0">
              <a:ea typeface="ＭＳ Ｐゴシック" pitchFamily="-101" charset="-128"/>
              <a:cs typeface="ＭＳ Ｐゴシック" pitchFamily="-101" charset="-128"/>
            </a:endParaRPr>
          </a:p>
          <a:p>
            <a:pPr eaLnBrk="1" hangingPunct="1">
              <a:buFont typeface="Arial" pitchFamily="-101" charset="0"/>
              <a:buNone/>
            </a:pPr>
            <a:r>
              <a:rPr lang="en-US" sz="2400" smtClean="0">
                <a:ea typeface="ＭＳ Ｐゴシック" pitchFamily="-101" charset="-128"/>
                <a:cs typeface="ＭＳ Ｐゴシック" pitchFamily="-101" charset="-128"/>
              </a:rPr>
              <a:t>                                2 pi * Distance</a:t>
            </a:r>
          </a:p>
          <a:p>
            <a:pPr eaLnBrk="1" hangingPunct="1">
              <a:buFont typeface="Arial" pitchFamily="-101" charset="0"/>
              <a:buNone/>
            </a:pPr>
            <a:r>
              <a:rPr lang="en-US" sz="2400" smtClean="0">
                <a:ea typeface="ＭＳ Ｐゴシック" pitchFamily="-101" charset="-128"/>
                <a:cs typeface="ＭＳ Ｐゴシック" pitchFamily="-101" charset="-128"/>
              </a:rPr>
              <a:t> linear diameter = --------------------- * angular diameter</a:t>
            </a:r>
          </a:p>
          <a:p>
            <a:pPr eaLnBrk="1" hangingPunct="1">
              <a:buFont typeface="Arial" pitchFamily="-101" charset="0"/>
              <a:buNone/>
            </a:pPr>
            <a:r>
              <a:rPr lang="en-US" sz="2400" smtClean="0">
                <a:ea typeface="ＭＳ Ｐゴシック" pitchFamily="-101" charset="-128"/>
                <a:cs typeface="ＭＳ Ｐゴシック" pitchFamily="-101" charset="-128"/>
              </a:rPr>
              <a:t>                                 360 degrees</a:t>
            </a:r>
          </a:p>
          <a:p>
            <a:pPr eaLnBrk="1" hangingPunct="1">
              <a:buFont typeface="Arial" pitchFamily="-101" charset="0"/>
              <a:buNone/>
            </a:pPr>
            <a:endParaRPr lang="en-US" sz="2400" smtClean="0">
              <a:ea typeface="ＭＳ Ｐゴシック" pitchFamily="-101" charset="-128"/>
              <a:cs typeface="ＭＳ Ｐゴシック" pitchFamily="-101" charset="-128"/>
            </a:endParaRPr>
          </a:p>
          <a:p>
            <a:pPr marL="914400" lvl="1" indent="-457200" eaLnBrk="1" hangingPunct="1">
              <a:buFont typeface="Calibri" pitchFamily="-101" charset="0"/>
              <a:buAutoNum type="arabicPeriod"/>
            </a:pPr>
            <a:r>
              <a:rPr lang="en-US" sz="2400" smtClean="0"/>
              <a:t>Measure the angular diameter </a:t>
            </a:r>
          </a:p>
          <a:p>
            <a:pPr marL="914400" lvl="1" indent="-457200" eaLnBrk="1" hangingPunct="1">
              <a:buFont typeface="Calibri" pitchFamily="-101" charset="0"/>
              <a:buAutoNum type="arabicPeriod"/>
            </a:pPr>
            <a:r>
              <a:rPr lang="en-US" sz="2400" smtClean="0"/>
              <a:t>Measure the distance</a:t>
            </a:r>
          </a:p>
          <a:p>
            <a:pPr marL="914400" lvl="1" indent="-457200" eaLnBrk="1" hangingPunct="1">
              <a:buFont typeface="Calibri" pitchFamily="-101" charset="0"/>
              <a:buAutoNum type="arabicPeriod"/>
            </a:pPr>
            <a:r>
              <a:rPr lang="en-US" sz="2400" smtClean="0"/>
              <a:t>Put these in the equation</a:t>
            </a:r>
          </a:p>
          <a:p>
            <a:pPr eaLnBrk="1" hangingPunct="1">
              <a:buFont typeface="Arial" pitchFamily="-101" charset="0"/>
              <a:buNone/>
            </a:pPr>
            <a:r>
              <a:rPr lang="en-US" sz="2400" smtClean="0">
                <a:ea typeface="ＭＳ Ｐゴシック" pitchFamily="-101" charset="-128"/>
                <a:cs typeface="ＭＳ Ｐゴシック" pitchFamily="-101" charset="-128"/>
                <a:sym typeface="Wingdings" pitchFamily="-101" charset="2"/>
              </a:rPr>
              <a:t> </a:t>
            </a:r>
            <a:r>
              <a:rPr lang="en-US" sz="2400" smtClean="0">
                <a:ea typeface="ＭＳ Ｐゴシック" pitchFamily="-101" charset="-128"/>
                <a:cs typeface="ＭＳ Ｐゴシック" pitchFamily="-101" charset="-128"/>
              </a:rPr>
              <a:t>Gives the linear diameter! </a:t>
            </a:r>
          </a:p>
          <a:p>
            <a:pPr marL="914400" lvl="1" indent="-457200" eaLnBrk="1" hangingPunct="1">
              <a:buFont typeface="Calibri" pitchFamily="-101" charset="0"/>
              <a:buAutoNum type="arabicPeriod"/>
            </a:pPr>
            <a:endParaRPr lang="en-US" sz="2400" smtClean="0"/>
          </a:p>
        </p:txBody>
      </p:sp>
      <p:sp>
        <p:nvSpPr>
          <p:cNvPr id="59396" name="TextBox 3"/>
          <p:cNvSpPr txBox="1">
            <a:spLocks noChangeArrowheads="1"/>
          </p:cNvSpPr>
          <p:nvPr/>
        </p:nvSpPr>
        <p:spPr bwMode="auto">
          <a:xfrm>
            <a:off x="0" y="1911350"/>
            <a:ext cx="2125663" cy="646113"/>
          </a:xfrm>
          <a:prstGeom prst="rect">
            <a:avLst/>
          </a:prstGeom>
          <a:noFill/>
          <a:ln w="9525">
            <a:noFill/>
            <a:miter lim="800000"/>
            <a:headEnd/>
            <a:tailEnd/>
          </a:ln>
        </p:spPr>
        <p:txBody>
          <a:bodyPr>
            <a:prstTxWarp prst="textNoShape">
              <a:avLst/>
            </a:prstTxWarp>
            <a:spAutoFit/>
          </a:bodyPr>
          <a:lstStyle/>
          <a:p>
            <a:r>
              <a:rPr lang="en-US" sz="1200">
                <a:solidFill>
                  <a:srgbClr val="FF0000"/>
                </a:solidFill>
              </a:rPr>
              <a:t>Re-arrange the equation so the calculated parameter is on the left.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74638"/>
            <a:ext cx="5562600" cy="411162"/>
          </a:xfrm>
        </p:spPr>
        <p:txBody>
          <a:bodyPr>
            <a:normAutofit fontScale="90000"/>
          </a:bodyPr>
          <a:lstStyle/>
          <a:p>
            <a:pPr eaLnBrk="1" hangingPunct="1">
              <a:buFontTx/>
              <a:buNone/>
              <a:defRPr/>
            </a:pPr>
            <a:r>
              <a:rPr lang="en-US" sz="2500" smtClean="0">
                <a:ea typeface="ＭＳ Ｐゴシック" pitchFamily="-112" charset="-128"/>
                <a:cs typeface="ＭＳ Ｐゴシック" pitchFamily="-112" charset="-128"/>
              </a:rPr>
              <a:t>Distances</a:t>
            </a:r>
          </a:p>
        </p:txBody>
      </p:sp>
      <p:sp>
        <p:nvSpPr>
          <p:cNvPr id="3" name="Text Placeholder 2"/>
          <p:cNvSpPr>
            <a:spLocks noGrp="1"/>
          </p:cNvSpPr>
          <p:nvPr>
            <p:ph type="body" sz="quarter" idx="13"/>
          </p:nvPr>
        </p:nvSpPr>
        <p:spPr>
          <a:xfrm>
            <a:off x="1371600" y="2133600"/>
            <a:ext cx="5867400" cy="2149475"/>
          </a:xfrm>
        </p:spPr>
        <p:txBody>
          <a:bodyPr/>
          <a:lstStyle/>
          <a:p>
            <a:pPr eaLnBrk="1" hangingPunct="1">
              <a:lnSpc>
                <a:spcPct val="90000"/>
              </a:lnSpc>
            </a:pPr>
            <a:r>
              <a:rPr lang="en-US" sz="2600" dirty="0" smtClean="0">
                <a:ea typeface="ＭＳ Ｐゴシック" pitchFamily="-101" charset="-128"/>
                <a:cs typeface="ＭＳ Ｐゴシック" pitchFamily="-101" charset="-128"/>
              </a:rPr>
              <a:t>We can get the distances to the moon and other planets by bouncing radio waves off them, i.e. by using radar. </a:t>
            </a:r>
          </a:p>
          <a:p>
            <a:pPr eaLnBrk="1" hangingPunct="1">
              <a:lnSpc>
                <a:spcPct val="90000"/>
              </a:lnSpc>
            </a:pPr>
            <a:r>
              <a:rPr lang="en-US" sz="2600" dirty="0" smtClean="0">
                <a:ea typeface="ＭＳ Ｐゴシック" pitchFamily="-101" charset="-128"/>
                <a:cs typeface="ＭＳ Ｐゴシック" pitchFamily="-101" charset="-128"/>
              </a:rPr>
              <a:t>http://science.howstuffworks.com/radar2.htm</a:t>
            </a:r>
          </a:p>
        </p:txBody>
      </p:sp>
      <p:sp>
        <p:nvSpPr>
          <p:cNvPr id="68612" name="TextBox 4"/>
          <p:cNvSpPr txBox="1">
            <a:spLocks noChangeArrowheads="1"/>
          </p:cNvSpPr>
          <p:nvPr/>
        </p:nvSpPr>
        <p:spPr bwMode="auto">
          <a:xfrm>
            <a:off x="1676400" y="1066800"/>
            <a:ext cx="6686550" cy="830997"/>
          </a:xfrm>
          <a:prstGeom prst="rect">
            <a:avLst/>
          </a:prstGeom>
          <a:noFill/>
          <a:ln w="9525">
            <a:noFill/>
            <a:miter lim="800000"/>
            <a:headEnd/>
            <a:tailEnd/>
          </a:ln>
        </p:spPr>
        <p:txBody>
          <a:bodyPr wrap="square">
            <a:prstTxWarp prst="textNoShape">
              <a:avLst/>
            </a:prstTxWarp>
            <a:spAutoFit/>
          </a:bodyPr>
          <a:lstStyle/>
          <a:p>
            <a:r>
              <a:rPr lang="en-US" sz="2400" dirty="0" smtClean="0">
                <a:latin typeface="Calibri" pitchFamily="-101" charset="0"/>
              </a:rPr>
              <a:t>For 2: How </a:t>
            </a:r>
            <a:r>
              <a:rPr lang="en-US" sz="2400" dirty="0">
                <a:latin typeface="Calibri" pitchFamily="-101" charset="0"/>
              </a:rPr>
              <a:t>we can </a:t>
            </a:r>
            <a:r>
              <a:rPr lang="en-US" sz="2400" dirty="0" smtClean="0">
                <a:latin typeface="Calibri" pitchFamily="-101" charset="0"/>
              </a:rPr>
              <a:t>get distances </a:t>
            </a:r>
            <a:r>
              <a:rPr lang="en-US" sz="2400" dirty="0">
                <a:latin typeface="Calibri" pitchFamily="-101" charset="0"/>
              </a:rPr>
              <a:t>to objects in our solar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Text Placeholder 4"/>
          <p:cNvSpPr>
            <a:spLocks noGrp="1"/>
          </p:cNvSpPr>
          <p:nvPr>
            <p:ph type="body" sz="quarter" idx="13"/>
          </p:nvPr>
        </p:nvSpPr>
        <p:spPr>
          <a:xfrm>
            <a:off x="2514600" y="685800"/>
            <a:ext cx="6172200" cy="4038600"/>
          </a:xfrm>
        </p:spPr>
        <p:txBody>
          <a:bodyPr>
            <a:normAutofit/>
          </a:bodyPr>
          <a:lstStyle/>
          <a:p>
            <a:pPr eaLnBrk="1" hangingPunct="1">
              <a:lnSpc>
                <a:spcPct val="90000"/>
              </a:lnSpc>
            </a:pPr>
            <a:r>
              <a:rPr lang="en-US" i="1" dirty="0" smtClean="0">
                <a:solidFill>
                  <a:srgbClr val="0D0D0D"/>
                </a:solidFill>
                <a:ea typeface="ＭＳ Ｐゴシック" pitchFamily="-101" charset="-128"/>
                <a:cs typeface="ＭＳ Ｐゴシック" pitchFamily="-101" charset="-128"/>
              </a:rPr>
              <a:t>Richard Feynman: </a:t>
            </a:r>
            <a:r>
              <a:rPr lang="en-US" dirty="0" smtClean="0">
                <a:solidFill>
                  <a:srgbClr val="0D0D0D"/>
                </a:solidFill>
                <a:ea typeface="ＭＳ Ｐゴシック" pitchFamily="-101" charset="-128"/>
                <a:cs typeface="ＭＳ Ｐゴシック" pitchFamily="-101" charset="-128"/>
              </a:rPr>
              <a:t>Experiment is the sole judge of scientific “truth.”</a:t>
            </a:r>
          </a:p>
          <a:p>
            <a:pPr eaLnBrk="1" hangingPunct="1">
              <a:lnSpc>
                <a:spcPct val="90000"/>
              </a:lnSpc>
              <a:buNone/>
            </a:pPr>
            <a:r>
              <a:rPr lang="en-US" dirty="0" err="1" smtClean="0">
                <a:solidFill>
                  <a:srgbClr val="0D0D0D"/>
                </a:solidFill>
                <a:ea typeface="ＭＳ Ｐゴシック" pitchFamily="-101" charset="-128"/>
                <a:cs typeface="ＭＳ Ｐゴシック" pitchFamily="-101" charset="-128"/>
                <a:sym typeface="Wingdings"/>
              </a:rPr>
              <a:t></a:t>
            </a:r>
            <a:r>
              <a:rPr lang="en-US" dirty="0" smtClean="0">
                <a:solidFill>
                  <a:srgbClr val="0D0D0D"/>
                </a:solidFill>
                <a:ea typeface="ＭＳ Ｐゴシック" pitchFamily="-101" charset="-128"/>
                <a:cs typeface="ＭＳ Ｐゴシック" pitchFamily="-101" charset="-128"/>
                <a:sym typeface="Wingdings"/>
              </a:rPr>
              <a:t> based on facts.</a:t>
            </a:r>
            <a:endParaRPr lang="en-US" dirty="0" smtClean="0">
              <a:solidFill>
                <a:srgbClr val="0D0D0D"/>
              </a:solidFill>
              <a:ea typeface="ＭＳ Ｐゴシック" pitchFamily="-101" charset="-128"/>
              <a:cs typeface="ＭＳ Ｐゴシック" pitchFamily="-101" charset="-128"/>
            </a:endParaRPr>
          </a:p>
          <a:p>
            <a:pPr>
              <a:lnSpc>
                <a:spcPct val="90000"/>
              </a:lnSpc>
            </a:pPr>
            <a:r>
              <a:rPr lang="en-US" i="1" dirty="0" smtClean="0">
                <a:solidFill>
                  <a:srgbClr val="0D0D0D"/>
                </a:solidFill>
                <a:ea typeface="ＭＳ Ｐゴシック" pitchFamily="-110" charset="-128"/>
                <a:cs typeface="ＭＳ Ｐゴシック" pitchFamily="-110" charset="-128"/>
              </a:rPr>
              <a:t>Gottfried Wilhelm Von Leibniz</a:t>
            </a:r>
            <a:r>
              <a:rPr lang="en-US" dirty="0" smtClean="0">
                <a:solidFill>
                  <a:srgbClr val="0D0D0D"/>
                </a:solidFill>
                <a:ea typeface="ＭＳ Ｐゴシック" pitchFamily="-110" charset="-128"/>
                <a:cs typeface="ＭＳ Ｐゴシック" pitchFamily="-110" charset="-128"/>
              </a:rPr>
              <a:t>:</a:t>
            </a:r>
            <a:r>
              <a:rPr lang="en-US" dirty="0" smtClean="0">
                <a:solidFill>
                  <a:srgbClr val="0D0D0D"/>
                </a:solidFill>
                <a:ea typeface="ＭＳ Ｐゴシック" pitchFamily="-101" charset="-128"/>
                <a:cs typeface="ＭＳ Ｐゴシック" pitchFamily="-101" charset="-128"/>
              </a:rPr>
              <a:t> Truths of fact are contingent, and their opposite is possible.</a:t>
            </a:r>
          </a:p>
          <a:p>
            <a:pPr>
              <a:lnSpc>
                <a:spcPct val="90000"/>
              </a:lnSpc>
              <a:buNone/>
            </a:pPr>
            <a:r>
              <a:rPr lang="en-US" dirty="0" err="1" smtClean="0">
                <a:solidFill>
                  <a:srgbClr val="0D0D0D"/>
                </a:solidFill>
                <a:ea typeface="ＭＳ Ｐゴシック" pitchFamily="-110" charset="-128"/>
                <a:cs typeface="ＭＳ Ｐゴシック" pitchFamily="-110" charset="-128"/>
                <a:sym typeface="Wingdings"/>
              </a:rPr>
              <a:t></a:t>
            </a:r>
            <a:r>
              <a:rPr lang="en-US" dirty="0" smtClean="0">
                <a:solidFill>
                  <a:srgbClr val="0D0D0D"/>
                </a:solidFill>
                <a:ea typeface="ＭＳ Ｐゴシック" pitchFamily="-110" charset="-128"/>
                <a:cs typeface="ＭＳ Ｐゴシック" pitchFamily="-110" charset="-128"/>
                <a:sym typeface="Wingdings"/>
              </a:rPr>
              <a:t> Scientific “truth” is not absolute or perfect. Can change as more facts acquired.</a:t>
            </a:r>
            <a:r>
              <a:rPr lang="en-US" dirty="0" smtClean="0">
                <a:solidFill>
                  <a:srgbClr val="0D0D0D"/>
                </a:solidFill>
                <a:ea typeface="ＭＳ Ｐゴシック" pitchFamily="-110" charset="-128"/>
                <a:cs typeface="ＭＳ Ｐゴシック" pitchFamily="-110" charset="-128"/>
              </a:rPr>
              <a:t> </a:t>
            </a:r>
            <a:endParaRPr lang="en-US" dirty="0" smtClean="0">
              <a:solidFill>
                <a:srgbClr val="0D0D0D"/>
              </a:solidFill>
              <a:ea typeface="ＭＳ Ｐゴシック" pitchFamily="-101" charset="-128"/>
              <a:cs typeface="ＭＳ Ｐゴシック" pitchFamily="-101" charset="-128"/>
            </a:endParaRPr>
          </a:p>
          <a:p>
            <a:pPr eaLnBrk="1" hangingPunct="1">
              <a:lnSpc>
                <a:spcPct val="90000"/>
              </a:lnSpc>
              <a:buFont typeface="Arial" pitchFamily="-101" charset="0"/>
              <a:buNone/>
            </a:pPr>
            <a:endParaRPr lang="en-US" dirty="0" smtClean="0">
              <a:solidFill>
                <a:srgbClr val="0D0D0D"/>
              </a:solidFill>
              <a:ea typeface="ＭＳ Ｐゴシック" pitchFamily="-101" charset="-128"/>
              <a:cs typeface="ＭＳ Ｐゴシック" pitchFamily="-101" charset="-128"/>
            </a:endParaRPr>
          </a:p>
        </p:txBody>
      </p:sp>
      <p:sp>
        <p:nvSpPr>
          <p:cNvPr id="5" name="Title 4"/>
          <p:cNvSpPr>
            <a:spLocks noGrp="1"/>
          </p:cNvSpPr>
          <p:nvPr>
            <p:ph type="title"/>
          </p:nvPr>
        </p:nvSpPr>
        <p:spPr/>
        <p:txBody>
          <a:bodyPr>
            <a:normAutofit fontScale="90000"/>
          </a:bodyPr>
          <a:lstStyle/>
          <a:p>
            <a:r>
              <a:rPr lang="en-US" dirty="0" smtClean="0"/>
              <a:t>Scientific Method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buFontTx/>
              <a:buNone/>
              <a:defRPr/>
            </a:pPr>
            <a:r>
              <a:rPr lang="en-US" sz="2500" smtClean="0">
                <a:ea typeface="ＭＳ Ｐゴシック" pitchFamily="-112" charset="-128"/>
                <a:cs typeface="ＭＳ Ｐゴシック" pitchFamily="-112" charset="-128"/>
              </a:rPr>
              <a:t>Distances</a:t>
            </a:r>
          </a:p>
        </p:txBody>
      </p:sp>
      <p:sp>
        <p:nvSpPr>
          <p:cNvPr id="3" name="Text Placeholder 2"/>
          <p:cNvSpPr>
            <a:spLocks noGrp="1"/>
          </p:cNvSpPr>
          <p:nvPr>
            <p:ph type="body" sz="quarter" idx="13"/>
          </p:nvPr>
        </p:nvSpPr>
        <p:spPr>
          <a:xfrm>
            <a:off x="3124200" y="955675"/>
            <a:ext cx="5867400" cy="5765800"/>
          </a:xfrm>
        </p:spPr>
        <p:txBody>
          <a:bodyPr/>
          <a:lstStyle/>
          <a:p>
            <a:pPr eaLnBrk="1" hangingPunct="1"/>
            <a:r>
              <a:rPr lang="en-US" dirty="0" smtClean="0">
                <a:ea typeface="ＭＳ Ｐゴシック" pitchFamily="-101" charset="-128"/>
                <a:cs typeface="ＭＳ Ｐゴシック" pitchFamily="-101" charset="-128"/>
              </a:rPr>
              <a:t>Radio waves, along with visible light, are part of electromagnetic spectrum</a:t>
            </a:r>
          </a:p>
          <a:p>
            <a:pPr eaLnBrk="1" hangingPunct="1"/>
            <a:r>
              <a:rPr lang="en-US" dirty="0" smtClean="0">
                <a:ea typeface="ＭＳ Ｐゴシック" pitchFamily="-101" charset="-128"/>
                <a:cs typeface="ＭＳ Ｐゴシック" pitchFamily="-101" charset="-128"/>
              </a:rPr>
              <a:t>Light travels at specific speed, </a:t>
            </a:r>
            <a:r>
              <a:rPr lang="en-US" dirty="0" err="1" smtClean="0">
                <a:ea typeface="ＭＳ Ｐゴシック" pitchFamily="-101" charset="-128"/>
                <a:cs typeface="ＭＳ Ｐゴシック" pitchFamily="-101" charset="-128"/>
              </a:rPr>
              <a:t>c</a:t>
            </a:r>
            <a:r>
              <a:rPr lang="en-US" dirty="0" smtClean="0">
                <a:ea typeface="ＭＳ Ｐゴシック" pitchFamily="-101" charset="-128"/>
                <a:cs typeface="ＭＳ Ｐゴシック" pitchFamily="-101" charset="-128"/>
              </a:rPr>
              <a:t>.</a:t>
            </a:r>
          </a:p>
          <a:p>
            <a:pPr eaLnBrk="1" hangingPunct="1"/>
            <a:r>
              <a:rPr lang="en-US" dirty="0" err="1" smtClean="0">
                <a:ea typeface="ＭＳ Ｐゴシック" pitchFamily="-101" charset="-128"/>
                <a:cs typeface="ＭＳ Ｐゴシック" pitchFamily="-101" charset="-128"/>
              </a:rPr>
              <a:t>c</a:t>
            </a:r>
            <a:r>
              <a:rPr lang="en-US" dirty="0" smtClean="0">
                <a:ea typeface="ＭＳ Ｐゴシック" pitchFamily="-101" charset="-128"/>
                <a:cs typeface="ＭＳ Ｐゴシック" pitchFamily="-101" charset="-128"/>
              </a:rPr>
              <a:t> = 300,000 km/</a:t>
            </a:r>
            <a:r>
              <a:rPr lang="en-US" dirty="0" err="1" smtClean="0">
                <a:ea typeface="ＭＳ Ｐゴシック" pitchFamily="-101" charset="-128"/>
                <a:cs typeface="ＭＳ Ｐゴシック" pitchFamily="-101" charset="-128"/>
              </a:rPr>
              <a:t>s</a:t>
            </a:r>
            <a:r>
              <a:rPr lang="en-US" dirty="0" smtClean="0">
                <a:ea typeface="ＭＳ Ｐゴシック" pitchFamily="-101" charset="-128"/>
                <a:cs typeface="ＭＳ Ｐゴシック" pitchFamily="-101" charset="-128"/>
              </a:rPr>
              <a:t> roughly. </a:t>
            </a:r>
          </a:p>
          <a:p>
            <a:pPr eaLnBrk="1" hangingPunct="1"/>
            <a:r>
              <a:rPr lang="en-US" dirty="0" smtClean="0">
                <a:ea typeface="ＭＳ Ｐゴシック" pitchFamily="-101" charset="-128"/>
                <a:cs typeface="ＭＳ Ｐゴシック" pitchFamily="-101" charset="-128"/>
              </a:rPr>
              <a:t>Speed = distance/</a:t>
            </a:r>
            <a:r>
              <a:rPr lang="en-US" i="1" dirty="0" smtClean="0">
                <a:ea typeface="ＭＳ Ｐゴシック" pitchFamily="-101" charset="-128"/>
                <a:cs typeface="ＭＳ Ｐゴシック" pitchFamily="-101" charset="-128"/>
              </a:rPr>
              <a:t>time</a:t>
            </a:r>
            <a:r>
              <a:rPr lang="en-US" dirty="0" smtClean="0">
                <a:ea typeface="ＭＳ Ｐゴシック" pitchFamily="-101" charset="-128"/>
                <a:cs typeface="ＭＳ Ｐゴシック" pitchFamily="-101" charset="-128"/>
              </a:rPr>
              <a:t> </a:t>
            </a:r>
          </a:p>
          <a:p>
            <a:pPr eaLnBrk="1" hangingPunct="1">
              <a:buFont typeface="Arial" pitchFamily="-101" charset="0"/>
              <a:buNone/>
            </a:pPr>
            <a:r>
              <a:rPr lang="en-US" dirty="0" smtClean="0">
                <a:ea typeface="ＭＳ Ｐゴシック" pitchFamily="-101" charset="-128"/>
                <a:cs typeface="ＭＳ Ｐゴシック" pitchFamily="-101" charset="-128"/>
              </a:rPr>
              <a:t>    so   distance = speed * </a:t>
            </a:r>
            <a:r>
              <a:rPr lang="en-US" i="1" dirty="0" smtClean="0">
                <a:ea typeface="ＭＳ Ｐゴシック" pitchFamily="-101" charset="-128"/>
                <a:cs typeface="ＭＳ Ｐゴシック" pitchFamily="-101" charset="-128"/>
              </a:rPr>
              <a:t>time</a:t>
            </a:r>
          </a:p>
          <a:p>
            <a:pPr eaLnBrk="1" hangingPunct="1">
              <a:buFont typeface="Arial" pitchFamily="-101" charset="0"/>
              <a:buNone/>
            </a:pPr>
            <a:r>
              <a:rPr lang="en-US" dirty="0" smtClean="0">
                <a:ea typeface="ＭＳ Ｐゴシック" pitchFamily="-101" charset="-128"/>
                <a:cs typeface="ＭＳ Ｐゴシック" pitchFamily="-101" charset="-128"/>
              </a:rPr>
              <a:t>           distance =     </a:t>
            </a:r>
            <a:r>
              <a:rPr lang="en-US" dirty="0" err="1" smtClean="0">
                <a:ea typeface="ＭＳ Ｐゴシック" pitchFamily="-101" charset="-128"/>
                <a:cs typeface="ＭＳ Ｐゴシック" pitchFamily="-101" charset="-128"/>
              </a:rPr>
              <a:t>c</a:t>
            </a:r>
            <a:r>
              <a:rPr lang="en-US" dirty="0" smtClean="0">
                <a:ea typeface="ＭＳ Ｐゴシック" pitchFamily="-101" charset="-128"/>
                <a:cs typeface="ＭＳ Ｐゴシック" pitchFamily="-101" charset="-128"/>
              </a:rPr>
              <a:t> * </a:t>
            </a:r>
            <a:r>
              <a:rPr lang="en-US" i="1" dirty="0" smtClean="0">
                <a:ea typeface="ＭＳ Ｐゴシック" pitchFamily="-101" charset="-128"/>
                <a:cs typeface="ＭＳ Ｐゴシック" pitchFamily="-101" charset="-128"/>
              </a:rPr>
              <a:t>time</a:t>
            </a:r>
          </a:p>
          <a:p>
            <a:pPr eaLnBrk="1" hangingPunct="1">
              <a:buFont typeface="Arial" pitchFamily="-101" charset="0"/>
              <a:buNone/>
            </a:pPr>
            <a:r>
              <a:rPr lang="en-US" dirty="0" smtClean="0">
                <a:ea typeface="ＭＳ Ｐゴシック" pitchFamily="-101" charset="-128"/>
                <a:cs typeface="ＭＳ Ｐゴシック" pitchFamily="-101" charset="-128"/>
              </a:rPr>
              <a:t>     where </a:t>
            </a:r>
            <a:r>
              <a:rPr lang="en-US" i="1" dirty="0" smtClean="0">
                <a:ea typeface="ＭＳ Ｐゴシック" pitchFamily="-101" charset="-128"/>
                <a:cs typeface="ＭＳ Ｐゴシック" pitchFamily="-101" charset="-128"/>
              </a:rPr>
              <a:t>time</a:t>
            </a:r>
            <a:r>
              <a:rPr lang="en-US" dirty="0" smtClean="0">
                <a:ea typeface="ＭＳ Ｐゴシック" pitchFamily="-101" charset="-128"/>
                <a:cs typeface="ＭＳ Ｐゴシック" pitchFamily="-101" charset="-128"/>
              </a:rPr>
              <a:t> is the time for radar signal  to  bounce back to Earth from object in solar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solidFill>
                  <a:srgbClr val="000000"/>
                </a:solidFill>
                <a:ea typeface="ＭＳ Ｐゴシック" pitchFamily="-101" charset="-128"/>
                <a:cs typeface="ＭＳ Ｐゴシック" pitchFamily="-101" charset="-128"/>
              </a:rPr>
              <a:t>Measurement &amp; Error</a:t>
            </a:r>
          </a:p>
        </p:txBody>
      </p:sp>
      <p:pic>
        <p:nvPicPr>
          <p:cNvPr id="4" name="Content Placeholder 3" descr="Error sketch 1 Aug 19, 2014.pdf"/>
          <p:cNvPicPr preferRelativeResize="0">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66800" y="1600198"/>
            <a:ext cx="6994685" cy="9051926"/>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solidFill>
                  <a:srgbClr val="000000"/>
                </a:solidFill>
                <a:ea typeface="ＭＳ Ｐゴシック" pitchFamily="-101" charset="-128"/>
                <a:cs typeface="ＭＳ Ｐゴシック" pitchFamily="-101" charset="-128"/>
              </a:rPr>
              <a:t>Measurement &amp; Error</a:t>
            </a:r>
          </a:p>
        </p:txBody>
      </p:sp>
      <p:pic>
        <p:nvPicPr>
          <p:cNvPr id="4" name="Content Placeholder 3" descr="Error sketch 1 Aug 19, 2014.pdf"/>
          <p:cNvPicPr preferRelativeResize="0">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66807" y="1600198"/>
            <a:ext cx="6994670" cy="905192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solidFill>
                  <a:srgbClr val="000000"/>
                </a:solidFill>
                <a:ea typeface="ＭＳ Ｐゴシック" pitchFamily="-101" charset="-128"/>
                <a:cs typeface="ＭＳ Ｐゴシック" pitchFamily="-101" charset="-128"/>
              </a:rPr>
              <a:t>Measurement &amp; Error</a:t>
            </a:r>
          </a:p>
        </p:txBody>
      </p:sp>
      <p:pic>
        <p:nvPicPr>
          <p:cNvPr id="4" name="Content Placeholder 3" descr="Error sketch 1 Aug 19, 2014.pdf"/>
          <p:cNvPicPr preferRelativeResize="0">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66807" y="1600198"/>
            <a:ext cx="6994670" cy="90519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solidFill>
                  <a:srgbClr val="000000"/>
                </a:solidFill>
                <a:ea typeface="ＭＳ Ｐゴシック" pitchFamily="-101" charset="-128"/>
                <a:cs typeface="ＭＳ Ｐゴシック" pitchFamily="-101" charset="-128"/>
              </a:rPr>
              <a:t>Measurement &amp; Error</a:t>
            </a:r>
          </a:p>
        </p:txBody>
      </p:sp>
      <p:pic>
        <p:nvPicPr>
          <p:cNvPr id="4" name="Content Placeholder 3" descr="Error sketch 1 Aug 19, 2014.pdf"/>
          <p:cNvPicPr preferRelativeResize="0">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66807" y="1600198"/>
            <a:ext cx="6994669" cy="905192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solidFill>
                  <a:srgbClr val="000000"/>
                </a:solidFill>
                <a:ea typeface="ＭＳ Ｐゴシック" pitchFamily="-101" charset="-128"/>
                <a:cs typeface="ＭＳ Ｐゴシック" pitchFamily="-101" charset="-128"/>
              </a:rPr>
              <a:t>Measurement &amp; Error</a:t>
            </a:r>
          </a:p>
        </p:txBody>
      </p:sp>
      <p:pic>
        <p:nvPicPr>
          <p:cNvPr id="4" name="Content Placeholder 3" descr="Error sketch 1 Aug 19, 2014.pdf"/>
          <p:cNvPicPr preferRelativeResize="0">
            <a:picLocks noGrp="1" noChangeAspect="1"/>
          </p:cNvPicPr>
          <p:nvPr>
            <p:ph idx="1"/>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066807" y="1600198"/>
            <a:ext cx="6994670" cy="905192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1410</TotalTime>
  <Words>2644</Words>
  <Application>Microsoft Macintosh PowerPoint</Application>
  <PresentationFormat>On-screen Show (4:3)</PresentationFormat>
  <Paragraphs>298</Paragraphs>
  <Slides>40</Slides>
  <Notes>34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Equation</vt:lpstr>
      <vt:lpstr>Phys 1810 General Astronomy Fall 2014</vt:lpstr>
      <vt:lpstr>Slide 2</vt:lpstr>
      <vt:lpstr>Read BEFORE coming to class:</vt:lpstr>
      <vt:lpstr>Scientific Method</vt:lpstr>
      <vt:lpstr>Measurement &amp; Error</vt:lpstr>
      <vt:lpstr>Measurement &amp; Error</vt:lpstr>
      <vt:lpstr>Measurement &amp; Error</vt:lpstr>
      <vt:lpstr>Measurement &amp; Error</vt:lpstr>
      <vt:lpstr>Measurement &amp; Error</vt:lpstr>
      <vt:lpstr>Measurement &amp; Error</vt:lpstr>
      <vt:lpstr>Critical Thinking: </vt:lpstr>
      <vt:lpstr>Scientific Method:</vt:lpstr>
      <vt:lpstr>Vastness of the Universe</vt:lpstr>
      <vt:lpstr>Special Distances: Small scales</vt:lpstr>
      <vt:lpstr>Special Distances: Solar System Scales</vt:lpstr>
      <vt:lpstr>Special Distances:  Star Scales</vt:lpstr>
      <vt:lpstr>Powers of Ten Notation</vt:lpstr>
      <vt:lpstr>Powers of Ten Notation</vt:lpstr>
      <vt:lpstr>Powers of Ten Notation: common numbers in Astronomy</vt:lpstr>
      <vt:lpstr>Powers of Ten Notation</vt:lpstr>
      <vt:lpstr>Powers of Ten Notation</vt:lpstr>
      <vt:lpstr>Powers of Ten Notation</vt:lpstr>
      <vt:lpstr>Angstroms in Powers of Ten</vt:lpstr>
      <vt:lpstr>Convert light-years to metres</vt:lpstr>
      <vt:lpstr>Powers of Ten Notation </vt:lpstr>
      <vt:lpstr>Example Test Question</vt:lpstr>
      <vt:lpstr>How do we know astronomical scales?</vt:lpstr>
      <vt:lpstr>Measurements on the Sky</vt:lpstr>
      <vt:lpstr>Measurements on the Celestial Sphere</vt:lpstr>
      <vt:lpstr>Measurements on the Sky</vt:lpstr>
      <vt:lpstr>Measurements on the Sky</vt:lpstr>
      <vt:lpstr>Total Solar Eclipse</vt:lpstr>
      <vt:lpstr>Angular Measurement:</vt:lpstr>
      <vt:lpstr>Linear Measurements</vt:lpstr>
      <vt:lpstr>Linear Measurements: Geometry</vt:lpstr>
      <vt:lpstr>Linear Measurements: Geometry</vt:lpstr>
      <vt:lpstr>Linear Measurements: Geometry</vt:lpstr>
      <vt:lpstr>Linear Measurements </vt:lpstr>
      <vt:lpstr>Distances</vt:lpstr>
      <vt:lpstr>Distances</vt:lpstr>
    </vt:vector>
  </TitlesOfParts>
  <Company>University of Manitoba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Jayanne English</dc:creator>
  <cp:lastModifiedBy>Jayanne English</cp:lastModifiedBy>
  <cp:revision>103</cp:revision>
  <dcterms:created xsi:type="dcterms:W3CDTF">2014-09-08T21:13:27Z</dcterms:created>
  <dcterms:modified xsi:type="dcterms:W3CDTF">2014-09-08T21:15:40Z</dcterms:modified>
</cp:coreProperties>
</file>