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 r:id="rId2"/>
  </p:sldMasterIdLst>
  <p:notesMasterIdLst>
    <p:notesMasterId r:id="rId38"/>
  </p:notesMasterIdLst>
  <p:sldIdLst>
    <p:sldId id="256" r:id="rId3"/>
    <p:sldId id="257" r:id="rId4"/>
    <p:sldId id="292" r:id="rId5"/>
    <p:sldId id="291" r:id="rId6"/>
    <p:sldId id="258" r:id="rId7"/>
    <p:sldId id="259" r:id="rId8"/>
    <p:sldId id="260" r:id="rId9"/>
    <p:sldId id="263" r:id="rId10"/>
    <p:sldId id="262" r:id="rId11"/>
    <p:sldId id="261" r:id="rId12"/>
    <p:sldId id="274" r:id="rId13"/>
    <p:sldId id="275" r:id="rId14"/>
    <p:sldId id="276" r:id="rId15"/>
    <p:sldId id="277" r:id="rId16"/>
    <p:sldId id="278" r:id="rId17"/>
    <p:sldId id="279" r:id="rId18"/>
    <p:sldId id="280" r:id="rId19"/>
    <p:sldId id="281" r:id="rId20"/>
    <p:sldId id="282" r:id="rId21"/>
    <p:sldId id="293" r:id="rId22"/>
    <p:sldId id="265" r:id="rId23"/>
    <p:sldId id="266" r:id="rId24"/>
    <p:sldId id="267" r:id="rId25"/>
    <p:sldId id="268" r:id="rId26"/>
    <p:sldId id="269" r:id="rId27"/>
    <p:sldId id="273" r:id="rId28"/>
    <p:sldId id="294" r:id="rId29"/>
    <p:sldId id="270" r:id="rId30"/>
    <p:sldId id="283" r:id="rId31"/>
    <p:sldId id="284" r:id="rId32"/>
    <p:sldId id="285" r:id="rId33"/>
    <p:sldId id="286" r:id="rId34"/>
    <p:sldId id="287" r:id="rId35"/>
    <p:sldId id="272" r:id="rId36"/>
    <p:sldId id="2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439" autoAdjust="0"/>
    <p:restoredTop sz="67007" autoAdjust="0"/>
  </p:normalViewPr>
  <p:slideViewPr>
    <p:cSldViewPr snapToObjects="1">
      <p:cViewPr varScale="1">
        <p:scale>
          <a:sx n="68" d="100"/>
          <a:sy n="68" d="100"/>
        </p:scale>
        <p:origin x="-179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DDAEC-24C7-E147-AC58-84640BD27DB3}" type="datetimeFigureOut">
              <a:rPr lang="en-US" smtClean="0"/>
              <a:pPr/>
              <a:t>9/7/14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D55D9-A7D1-ED4D-B0EB-44335AB837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sz="1400" smtClean="0">
              <a:ea typeface="ＭＳ Ｐゴシック" pitchFamily="-101" charset="-128"/>
              <a:cs typeface="ＭＳ Ｐゴシック" pitchFamily="-101" charset="-128"/>
            </a:endParaRPr>
          </a:p>
          <a:p>
            <a:pPr eaLnBrk="1" hangingPunct="1">
              <a:spcBef>
                <a:spcPct val="0"/>
              </a:spcBef>
            </a:pPr>
            <a:r>
              <a:rPr lang="en-US" sz="1400" smtClean="0">
                <a:ea typeface="ＭＳ Ｐゴシック" pitchFamily="-101" charset="-128"/>
                <a:cs typeface="ＭＳ Ｐゴシック" pitchFamily="-101" charset="-128"/>
              </a:rPr>
              <a:t>ALL THESE NOTES ARE COPYRIGHT JAYANNE ENGLISH.</a:t>
            </a:r>
          </a:p>
          <a:p>
            <a:pPr eaLnBrk="1" hangingPunct="1">
              <a:spcBef>
                <a:spcPct val="0"/>
              </a:spcBef>
            </a:pPr>
            <a:endParaRPr lang="en-US" sz="1400" smtClean="0">
              <a:ea typeface="ＭＳ Ｐゴシック" pitchFamily="-101" charset="-128"/>
              <a:cs typeface="ＭＳ Ｐゴシック" pitchFamily="-101" charset="-128"/>
            </a:endParaRPr>
          </a:p>
          <a:p>
            <a:pPr eaLnBrk="1" hangingPunct="1">
              <a:spcBef>
                <a:spcPct val="0"/>
              </a:spcBef>
            </a:pPr>
            <a:endParaRPr lang="en-US" sz="1400" smtClean="0">
              <a:ea typeface="ＭＳ Ｐゴシック" pitchFamily="-101" charset="-128"/>
              <a:cs typeface="ＭＳ Ｐゴシック" pitchFamily="-101"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013B05D1-A0B5-734C-AA8D-218AA2684662}" type="slidenum">
              <a:rPr lang="en-US" smtClean="0">
                <a:latin typeface="Calibri" pitchFamily="-101" charset="0"/>
                <a:ea typeface="ＭＳ Ｐゴシック" pitchFamily="-101" charset="-128"/>
                <a:cs typeface="ＭＳ Ｐゴシック" pitchFamily="-101" charset="-128"/>
              </a:rPr>
              <a:pPr/>
              <a:t>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We’ll touch on “big ideas” through out,</a:t>
            </a:r>
            <a:r>
              <a:rPr lang="en-US" baseline="0" dirty="0" smtClean="0">
                <a:ea typeface="ＭＳ Ｐゴシック" pitchFamily="-101" charset="-128"/>
                <a:cs typeface="ＭＳ Ｐゴシック" pitchFamily="-101" charset="-128"/>
              </a:rPr>
              <a:t> including General Relativity.  </a:t>
            </a:r>
          </a:p>
          <a:p>
            <a:pPr eaLnBrk="1" hangingPunct="1">
              <a:spcBef>
                <a:spcPct val="0"/>
              </a:spcBef>
            </a:pPr>
            <a:r>
              <a:rPr lang="en-US" baseline="0" dirty="0" smtClean="0">
                <a:ea typeface="ＭＳ Ｐゴシック" pitchFamily="-101" charset="-128"/>
                <a:cs typeface="ＭＳ Ｐゴシック" pitchFamily="-101" charset="-128"/>
              </a:rPr>
              <a:t>Demo of forces – gravity and </a:t>
            </a:r>
            <a:r>
              <a:rPr lang="en-US" baseline="0" dirty="0" smtClean="0">
                <a:ea typeface="ＭＳ Ｐゴシック" pitchFamily="-101" charset="-128"/>
                <a:cs typeface="ＭＳ Ｐゴシック" pitchFamily="-101" charset="-128"/>
              </a:rPr>
              <a:t>EM.  The demo was of Eddy Currents.  </a:t>
            </a:r>
            <a:r>
              <a:rPr lang="en-US" dirty="0" smtClean="0">
                <a:ea typeface="ＭＳ Ｐゴシック" pitchFamily="-101" charset="-128"/>
                <a:cs typeface="ＭＳ Ｐゴシック" pitchFamily="-101" charset="-128"/>
              </a:rPr>
              <a:t> </a:t>
            </a:r>
            <a:endParaRPr lang="en-US" dirty="0" smtClean="0">
              <a:ea typeface="ＭＳ Ｐゴシック" pitchFamily="-101" charset="-128"/>
              <a:cs typeface="ＭＳ Ｐゴシック" pitchFamily="-101"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21F15B3-B919-B44C-9E3D-6C62FD0681C8}" type="slidenum">
              <a:rPr lang="en-US" smtClean="0">
                <a:latin typeface="Calibri" pitchFamily="-101" charset="0"/>
                <a:ea typeface="ＭＳ Ｐゴシック" pitchFamily="-101" charset="-128"/>
                <a:cs typeface="ＭＳ Ｐゴシック" pitchFamily="-101" charset="-128"/>
              </a:rPr>
              <a:pPr/>
              <a:t>12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Includes</a:t>
            </a:r>
            <a:r>
              <a:rPr lang="en-US" baseline="0" dirty="0" smtClean="0">
                <a:ea typeface="ＭＳ Ｐゴシック" pitchFamily="-101" charset="-128"/>
                <a:cs typeface="ＭＳ Ｐゴシック" pitchFamily="-101" charset="-128"/>
              </a:rPr>
              <a:t> </a:t>
            </a:r>
            <a:r>
              <a:rPr lang="en-US" dirty="0" smtClean="0">
                <a:ea typeface="ＭＳ Ｐゴシック" pitchFamily="-101" charset="-128"/>
                <a:cs typeface="ＭＳ Ｐゴシック" pitchFamily="-101" charset="-128"/>
              </a:rPr>
              <a:t>“big ideas” associated</a:t>
            </a:r>
            <a:r>
              <a:rPr lang="en-US" baseline="0" dirty="0" smtClean="0">
                <a:ea typeface="ＭＳ Ｐゴシック" pitchFamily="-101" charset="-128"/>
                <a:cs typeface="ＭＳ Ｐゴシック" pitchFamily="-101" charset="-128"/>
              </a:rPr>
              <a:t> with these topics.</a:t>
            </a:r>
          </a:p>
          <a:p>
            <a:pPr eaLnBrk="1" hangingPunct="1">
              <a:spcBef>
                <a:spcPct val="0"/>
              </a:spcBef>
            </a:pPr>
            <a:endParaRPr lang="en-US" baseline="0" dirty="0" smtClean="0">
              <a:ea typeface="ＭＳ Ｐゴシック" pitchFamily="-101" charset="-128"/>
              <a:cs typeface="ＭＳ Ｐゴシック" pitchFamily="-101" charset="-128"/>
            </a:endParaRPr>
          </a:p>
          <a:p>
            <a:pPr eaLnBrk="1" hangingPunct="1">
              <a:spcBef>
                <a:spcPct val="0"/>
              </a:spcBef>
            </a:pPr>
            <a:r>
              <a:rPr lang="en-US" baseline="0" dirty="0" smtClean="0">
                <a:ea typeface="ＭＳ Ｐゴシック" pitchFamily="-101" charset="-128"/>
                <a:cs typeface="ＭＳ Ｐゴシック" pitchFamily="-101" charset="-128"/>
              </a:rPr>
              <a:t>Let’s look at some of these topics – this </a:t>
            </a:r>
            <a:r>
              <a:rPr lang="en-US" baseline="0" dirty="0" err="1" smtClean="0">
                <a:ea typeface="ＭＳ Ｐゴシック" pitchFamily="-101" charset="-128"/>
                <a:cs typeface="ＭＳ Ｐゴシック" pitchFamily="-101" charset="-128"/>
              </a:rPr>
              <a:t>powerpoint</a:t>
            </a:r>
            <a:r>
              <a:rPr lang="en-US" baseline="0" dirty="0" smtClean="0">
                <a:ea typeface="ＭＳ Ｐゴシック" pitchFamily="-101" charset="-128"/>
                <a:cs typeface="ＭＳ Ｐゴシック" pitchFamily="-101" charset="-128"/>
              </a:rPr>
              <a:t> with images will be on the password protected website. </a:t>
            </a:r>
            <a:r>
              <a:rPr lang="en-US" dirty="0" smtClean="0">
                <a:ea typeface="ＭＳ Ｐゴシック" pitchFamily="-101" charset="-128"/>
                <a:cs typeface="ＭＳ Ｐゴシック" pitchFamily="-101" charset="-128"/>
              </a:rPr>
              <a:t> </a:t>
            </a:r>
          </a:p>
        </p:txBody>
      </p:sp>
      <p:sp>
        <p:nvSpPr>
          <p:cNvPr id="30724" name="Slide Number Placeholder 3"/>
          <p:cNvSpPr>
            <a:spLocks noGrp="1"/>
          </p:cNvSpPr>
          <p:nvPr>
            <p:ph type="sldNum" sz="quarter" idx="5"/>
          </p:nvPr>
        </p:nvSpPr>
        <p:spPr bwMode="auto">
          <a:noFill/>
          <a:ln>
            <a:miter lim="800000"/>
            <a:headEnd/>
            <a:tailEnd/>
          </a:ln>
        </p:spPr>
        <p:txBody>
          <a:bodyPr/>
          <a:lstStyle/>
          <a:p>
            <a:fld id="{A21F15B3-B919-B44C-9E3D-6C62FD0681C8}" type="slidenum">
              <a:rPr lang="en-US" smtClean="0">
                <a:latin typeface="Calibri" pitchFamily="-101" charset="0"/>
                <a:ea typeface="ＭＳ Ｐゴシック" pitchFamily="-101" charset="-128"/>
                <a:cs typeface="ＭＳ Ｐゴシック" pitchFamily="-101" charset="-128"/>
              </a:rPr>
              <a:pPr/>
              <a:t>13</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Cygnus region of the Milky Way Galaxy.   Supernova Remnants, star forming clouds, gas and dust.</a:t>
            </a:r>
          </a:p>
          <a:p>
            <a:r>
              <a:rPr lang="en-US" dirty="0" smtClean="0">
                <a:ea typeface="ＭＳ Ｐゴシック" pitchFamily="-101" charset="-128"/>
                <a:cs typeface="ＭＳ Ｐゴシック" pitchFamily="-101" charset="-128"/>
              </a:rPr>
              <a:t>Radio</a:t>
            </a:r>
            <a:r>
              <a:rPr lang="en-US" baseline="0" dirty="0" smtClean="0">
                <a:ea typeface="ＭＳ Ｐゴシック" pitchFamily="-101" charset="-128"/>
                <a:cs typeface="ＭＳ Ｐゴシック" pitchFamily="-101" charset="-128"/>
              </a:rPr>
              <a:t> telescope and infrared image – nothing that you see with your eyes. </a:t>
            </a:r>
            <a:endParaRPr lang="en-US" dirty="0" smtClean="0">
              <a:ea typeface="ＭＳ Ｐゴシック" pitchFamily="-101" charset="-128"/>
              <a:cs typeface="ＭＳ Ｐゴシック" pitchFamily="-101" charset="-128"/>
            </a:endParaRPr>
          </a:p>
          <a:p>
            <a:endParaRPr lang="en-US" dirty="0" smtClean="0">
              <a:ea typeface="ＭＳ Ｐゴシック" pitchFamily="-101" charset="-128"/>
              <a:cs typeface="ＭＳ Ｐゴシック" pitchFamily="-101"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0EE045FB-7A9D-5C45-9BAC-47C655AAD9D1}" type="slidenum">
              <a:rPr lang="en-US" smtClean="0">
                <a:latin typeface="Calibri" pitchFamily="-101" charset="0"/>
                <a:ea typeface="ＭＳ Ｐゴシック" pitchFamily="-101" charset="-128"/>
                <a:cs typeface="ＭＳ Ｐゴシック" pitchFamily="-101" charset="-128"/>
              </a:rPr>
              <a:pPr/>
              <a:t>14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Eagle Nebula – stars</a:t>
            </a:r>
            <a:r>
              <a:rPr lang="en-US" baseline="0" dirty="0" smtClean="0">
                <a:ea typeface="ＭＳ Ｐゴシック" pitchFamily="-101" charset="-128"/>
                <a:cs typeface="ＭＳ Ｐゴシック" pitchFamily="-101" charset="-128"/>
              </a:rPr>
              <a:t> form in the “finger tips” sticking out of the columns of gas.</a:t>
            </a:r>
          </a:p>
          <a:p>
            <a:r>
              <a:rPr lang="en-US" baseline="0" dirty="0" smtClean="0">
                <a:ea typeface="ＭＳ Ｐゴシック" pitchFamily="-101" charset="-128"/>
                <a:cs typeface="ＭＳ Ｐゴシック" pitchFamily="-101" charset="-128"/>
              </a:rPr>
              <a:t>Orion Nebula – around the stars are disks of gas &amp; dust that the planets form out of.  </a:t>
            </a:r>
            <a:r>
              <a:rPr lang="en-US" dirty="0" smtClean="0">
                <a:ea typeface="ＭＳ Ｐゴシック" pitchFamily="-101" charset="-128"/>
                <a:cs typeface="ＭＳ Ｐゴシック" pitchFamily="-101" charset="-128"/>
              </a:rPr>
              <a:t> </a:t>
            </a:r>
          </a:p>
        </p:txBody>
      </p:sp>
      <p:sp>
        <p:nvSpPr>
          <p:cNvPr id="58372" name="Slide Number Placeholder 3"/>
          <p:cNvSpPr>
            <a:spLocks noGrp="1"/>
          </p:cNvSpPr>
          <p:nvPr>
            <p:ph type="sldNum" sz="quarter" idx="5"/>
          </p:nvPr>
        </p:nvSpPr>
        <p:spPr bwMode="auto">
          <a:noFill/>
          <a:ln>
            <a:miter lim="800000"/>
            <a:headEnd/>
            <a:tailEnd/>
          </a:ln>
        </p:spPr>
        <p:txBody>
          <a:bodyPr/>
          <a:lstStyle/>
          <a:p>
            <a:fld id="{B610B10F-4A62-0043-BBC8-53B5F9F90BBC}" type="slidenum">
              <a:rPr lang="en-US" smtClean="0">
                <a:latin typeface="Calibri" pitchFamily="-101" charset="0"/>
                <a:ea typeface="ＭＳ Ｐゴシック" pitchFamily="-101" charset="-128"/>
                <a:cs typeface="ＭＳ Ｐゴシック" pitchFamily="-101" charset="-128"/>
              </a:rPr>
              <a:pPr/>
              <a:t>15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Planetary Nebula – dying star.</a:t>
            </a:r>
          </a:p>
        </p:txBody>
      </p:sp>
      <p:sp>
        <p:nvSpPr>
          <p:cNvPr id="70660" name="Slide Number Placeholder 3"/>
          <p:cNvSpPr>
            <a:spLocks noGrp="1"/>
          </p:cNvSpPr>
          <p:nvPr>
            <p:ph type="sldNum" sz="quarter" idx="5"/>
          </p:nvPr>
        </p:nvSpPr>
        <p:spPr bwMode="auto">
          <a:noFill/>
          <a:ln>
            <a:miter lim="800000"/>
            <a:headEnd/>
            <a:tailEnd/>
          </a:ln>
        </p:spPr>
        <p:txBody>
          <a:bodyPr/>
          <a:lstStyle/>
          <a:p>
            <a:fld id="{18A552B8-6F3D-774A-A7F3-C27A073BE22F}" type="slidenum">
              <a:rPr lang="en-US" smtClean="0">
                <a:latin typeface="Calibri" pitchFamily="-101" charset="0"/>
                <a:ea typeface="ＭＳ Ｐゴシック" pitchFamily="-101" charset="-128"/>
                <a:cs typeface="ＭＳ Ｐゴシック" pitchFamily="-101" charset="-128"/>
              </a:rPr>
              <a:pPr/>
              <a:t>16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Edge-on Galaxy.  Still a spiral galaxy.</a:t>
            </a:r>
          </a:p>
        </p:txBody>
      </p:sp>
      <p:sp>
        <p:nvSpPr>
          <p:cNvPr id="48132" name="Slide Number Placeholder 3"/>
          <p:cNvSpPr>
            <a:spLocks noGrp="1"/>
          </p:cNvSpPr>
          <p:nvPr>
            <p:ph type="sldNum" sz="quarter" idx="5"/>
          </p:nvPr>
        </p:nvSpPr>
        <p:spPr bwMode="auto">
          <a:noFill/>
          <a:ln>
            <a:miter lim="800000"/>
            <a:headEnd/>
            <a:tailEnd/>
          </a:ln>
        </p:spPr>
        <p:txBody>
          <a:bodyPr/>
          <a:lstStyle/>
          <a:p>
            <a:fld id="{5CDCAB31-8AC7-8D48-8D4A-70E68482D467}" type="slidenum">
              <a:rPr lang="en-US" smtClean="0">
                <a:latin typeface="Calibri" pitchFamily="-101" charset="0"/>
                <a:ea typeface="ＭＳ Ｐゴシック" pitchFamily="-101" charset="-128"/>
                <a:cs typeface="ＭＳ Ｐゴシック" pitchFamily="-101" charset="-128"/>
              </a:rPr>
              <a:pPr/>
              <a:t>17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Groups of galaxies – galaxies interact with each other</a:t>
            </a:r>
          </a:p>
          <a:p>
            <a:r>
              <a:rPr lang="en-US" dirty="0" smtClean="0">
                <a:ea typeface="ＭＳ Ｐゴシック" pitchFamily="-101" charset="-128"/>
                <a:cs typeface="ＭＳ Ｐゴシック" pitchFamily="-101" charset="-128"/>
              </a:rPr>
              <a:t>Clusters of galaxies</a:t>
            </a:r>
            <a:r>
              <a:rPr lang="en-US" baseline="0" dirty="0" smtClean="0">
                <a:ea typeface="ＭＳ Ｐゴシック" pitchFamily="-101" charset="-128"/>
                <a:cs typeface="ＭＳ Ｐゴシック" pitchFamily="-101" charset="-128"/>
              </a:rPr>
              <a:t> – the arcs demonstrate the existence of Dark Matter</a:t>
            </a:r>
            <a:endParaRPr lang="en-US" dirty="0" smtClean="0">
              <a:ea typeface="ＭＳ Ｐゴシック" pitchFamily="-101" charset="-128"/>
              <a:cs typeface="ＭＳ Ｐゴシック" pitchFamily="-101"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A5F00C46-C5B1-5145-A5F6-7FC13B63E4AA}" type="slidenum">
              <a:rPr lang="en-US" smtClean="0">
                <a:latin typeface="Calibri" pitchFamily="-101" charset="0"/>
                <a:ea typeface="ＭＳ Ｐゴシック" pitchFamily="-101" charset="-128"/>
                <a:cs typeface="ＭＳ Ｐゴシック" pitchFamily="-101" charset="-128"/>
              </a:rPr>
              <a:pPr/>
              <a:t>18</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Stare at apparent emptiness</a:t>
            </a:r>
            <a:r>
              <a:rPr lang="en-US" baseline="0" dirty="0" smtClean="0">
                <a:ea typeface="ＭＳ Ｐゴシック" pitchFamily="-101" charset="-128"/>
                <a:cs typeface="ＭＳ Ｐゴシック" pitchFamily="-101" charset="-128"/>
              </a:rPr>
              <a:t> for long enough and you find that there are thousands of galaxies.</a:t>
            </a:r>
          </a:p>
          <a:p>
            <a:r>
              <a:rPr lang="en-US" dirty="0" smtClean="0">
                <a:ea typeface="ＭＳ Ｐゴシック" pitchFamily="-101" charset="-128"/>
                <a:cs typeface="ＭＳ Ｐゴシック" pitchFamily="-101" charset="-128"/>
              </a:rPr>
              <a:t>12 billion years of history is in this image.  </a:t>
            </a:r>
          </a:p>
          <a:p>
            <a:r>
              <a:rPr lang="en-US" dirty="0" smtClean="0">
                <a:ea typeface="ＭＳ Ｐゴシック" pitchFamily="-101" charset="-128"/>
                <a:cs typeface="ＭＳ Ｐゴシック" pitchFamily="-101" charset="-128"/>
              </a:rPr>
              <a:t>Cosmology is the study of the universe as a whole.</a:t>
            </a:r>
          </a:p>
          <a:p>
            <a:r>
              <a:rPr lang="en-US" dirty="0" smtClean="0">
                <a:ea typeface="ＭＳ Ｐゴシック" pitchFamily="-101" charset="-128"/>
                <a:cs typeface="ＭＳ Ｐゴシック" pitchFamily="-101" charset="-128"/>
              </a:rPr>
              <a:t>Was the universe born?  Will it die?  What is the Big Bang? </a:t>
            </a:r>
          </a:p>
        </p:txBody>
      </p:sp>
      <p:sp>
        <p:nvSpPr>
          <p:cNvPr id="35844" name="Slide Number Placeholder 3"/>
          <p:cNvSpPr>
            <a:spLocks noGrp="1"/>
          </p:cNvSpPr>
          <p:nvPr>
            <p:ph type="sldNum" sz="quarter" idx="5"/>
          </p:nvPr>
        </p:nvSpPr>
        <p:spPr bwMode="auto">
          <a:noFill/>
          <a:ln>
            <a:miter lim="800000"/>
            <a:headEnd/>
            <a:tailEnd/>
          </a:ln>
        </p:spPr>
        <p:txBody>
          <a:bodyPr/>
          <a:lstStyle/>
          <a:p>
            <a:fld id="{58719231-FE83-AC40-AB9A-95E9C7286519}" type="slidenum">
              <a:rPr lang="en-US" smtClean="0">
                <a:latin typeface="Calibri" pitchFamily="-101" charset="0"/>
                <a:ea typeface="ＭＳ Ｐゴシック" pitchFamily="-101" charset="-128"/>
                <a:cs typeface="ＭＳ Ｐゴシック" pitchFamily="-101" charset="-128"/>
              </a:rPr>
              <a:pPr/>
              <a:t>19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Slide Image Placeholder 1"/>
          <p:cNvSpPr>
            <a:spLocks noGrp="1" noRot="1" noChangeAspec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r>
              <a:rPr lang="en-AU" smtClean="0">
                <a:ea typeface="ＭＳ Ｐゴシック" pitchFamily="-101" charset="-128"/>
                <a:cs typeface="ＭＳ Ｐゴシック" pitchFamily="-101" charset="-128"/>
              </a:rPr>
              <a:t>McConville is the President of the Buckminster Fuller Institute. </a:t>
            </a:r>
          </a:p>
          <a:p>
            <a:endParaRPr lang="en-AU" smtClean="0">
              <a:ea typeface="ＭＳ Ｐゴシック" pitchFamily="-101" charset="-128"/>
              <a:cs typeface="ＭＳ Ｐゴシック" pitchFamily="-101" charset="-128"/>
            </a:endParaRPr>
          </a:p>
          <a:p>
            <a:r>
              <a:rPr lang="en-AU" smtClean="0">
                <a:ea typeface="ＭＳ Ｐゴシック" pitchFamily="-101" charset="-128"/>
                <a:cs typeface="ＭＳ Ｐゴシック" pitchFamily="-101" charset="-128"/>
              </a:rPr>
              <a:t>Imagine yourself in a fog with a flashlight – you can see only to the end of the beam, but not the whole world.  You might think you were at the centre of the world but you are not. </a:t>
            </a:r>
          </a:p>
        </p:txBody>
      </p:sp>
      <p:sp>
        <p:nvSpPr>
          <p:cNvPr id="150532" name="Slide Number Placeholder 3"/>
          <p:cNvSpPr>
            <a:spLocks noGrp="1"/>
          </p:cNvSpPr>
          <p:nvPr>
            <p:ph type="sldNum" sz="quarter" idx="5"/>
          </p:nvPr>
        </p:nvSpPr>
        <p:spPr bwMode="auto">
          <a:noFill/>
          <a:ln>
            <a:miter lim="800000"/>
            <a:headEnd/>
            <a:tailEnd/>
          </a:ln>
        </p:spPr>
        <p:txBody>
          <a:bodyPr/>
          <a:lstStyle/>
          <a:p>
            <a:fld id="{CAEAE636-49F7-E24E-AF49-C5A80D14DEC3}" type="slidenum">
              <a:rPr lang="en-US" smtClean="0">
                <a:latin typeface="Calibri" pitchFamily="-101" charset="0"/>
                <a:ea typeface="ＭＳ Ｐゴシック" pitchFamily="-101" charset="-128"/>
                <a:cs typeface="ＭＳ Ｐゴシック" pitchFamily="-101" charset="-128"/>
              </a:rPr>
              <a:pPr/>
              <a:t>20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Password will change</a:t>
            </a:r>
            <a:r>
              <a:rPr lang="en-US" baseline="0" dirty="0" smtClean="0"/>
              <a:t> a couple of times a term – e.g. after add/drop date and after VW date.   Not usually given by email.  Do not share – come to class to get it. </a:t>
            </a:r>
            <a:endParaRPr lang="en-US" dirty="0"/>
          </a:p>
        </p:txBody>
      </p:sp>
      <p:sp>
        <p:nvSpPr>
          <p:cNvPr id="4" name="Slide Number Placeholder 3"/>
          <p:cNvSpPr>
            <a:spLocks noGrp="1"/>
          </p:cNvSpPr>
          <p:nvPr>
            <p:ph type="sldNum" sz="quarter" idx="10"/>
          </p:nvPr>
        </p:nvSpPr>
        <p:spPr/>
        <p:txBody>
          <a:bodyPr/>
          <a:lstStyle/>
          <a:p>
            <a:fld id="{B6BD55D9-A7D1-ED4D-B0EB-44335AB837C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for each </a:t>
            </a:r>
            <a:r>
              <a:rPr lang="en-US" smtClean="0"/>
              <a:t>lecture section.</a:t>
            </a:r>
            <a:endParaRPr lang="en-US"/>
          </a:p>
        </p:txBody>
      </p:sp>
      <p:sp>
        <p:nvSpPr>
          <p:cNvPr id="4" name="Slide Number Placeholder 3"/>
          <p:cNvSpPr>
            <a:spLocks noGrp="1"/>
          </p:cNvSpPr>
          <p:nvPr>
            <p:ph type="sldNum" sz="quarter" idx="10"/>
          </p:nvPr>
        </p:nvSpPr>
        <p:spPr/>
        <p:txBody>
          <a:bodyPr/>
          <a:lstStyle/>
          <a:p>
            <a:fld id="{B6BD55D9-A7D1-ED4D-B0EB-44335AB837C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This course is meant to be an introduction to  science.  Here are a couple of my favourite quotes describing science – they apply to astronomy and astrophysics. </a:t>
            </a:r>
          </a:p>
          <a:p>
            <a:pPr eaLnBrk="1" hangingPunct="1">
              <a:spcBef>
                <a:spcPct val="0"/>
              </a:spcBef>
            </a:pPr>
            <a:r>
              <a:rPr lang="en-US" smtClean="0">
                <a:ea typeface="ＭＳ Ｐゴシック" pitchFamily="-101" charset="-128"/>
                <a:cs typeface="ＭＳ Ｐゴシック" pitchFamily="-101" charset="-128"/>
              </a:rPr>
              <a:t>Richard Feyman was a 20</a:t>
            </a:r>
            <a:r>
              <a:rPr lang="en-US" baseline="30000" smtClean="0">
                <a:ea typeface="ＭＳ Ｐゴシック" pitchFamily="-101" charset="-128"/>
                <a:cs typeface="ＭＳ Ｐゴシック" pitchFamily="-101" charset="-128"/>
              </a:rPr>
              <a:t>th</a:t>
            </a:r>
            <a:r>
              <a:rPr lang="en-US" smtClean="0">
                <a:ea typeface="ＭＳ Ｐゴシック" pitchFamily="-101" charset="-128"/>
                <a:cs typeface="ＭＳ Ｐゴシック" pitchFamily="-101" charset="-128"/>
              </a:rPr>
              <a:t> century theoretician and Nobel prize laureate.  He  demonstrated at the hearings for the Challenger Shuttle Disaster how an O-ring could have broken by dropping it into a glass of ice water and demonstrating that it remained deformed.  These quotes are from the Feynman lectures and the italics are his. </a:t>
            </a:r>
          </a:p>
        </p:txBody>
      </p:sp>
      <p:sp>
        <p:nvSpPr>
          <p:cNvPr id="20484" name="Slide Number Placeholder 3"/>
          <p:cNvSpPr>
            <a:spLocks noGrp="1"/>
          </p:cNvSpPr>
          <p:nvPr>
            <p:ph type="sldNum" sz="quarter" idx="5"/>
          </p:nvPr>
        </p:nvSpPr>
        <p:spPr bwMode="auto">
          <a:noFill/>
          <a:ln>
            <a:miter lim="800000"/>
            <a:headEnd/>
            <a:tailEnd/>
          </a:ln>
        </p:spPr>
        <p:txBody>
          <a:bodyPr/>
          <a:lstStyle/>
          <a:p>
            <a:fld id="{81840279-D239-BB45-8BF9-C0A96328D9C4}" type="slidenum">
              <a:rPr lang="en-US" smtClean="0">
                <a:latin typeface="Calibri" pitchFamily="-101" charset="0"/>
                <a:ea typeface="ＭＳ Ｐゴシック" pitchFamily="-101" charset="-128"/>
                <a:cs typeface="ＭＳ Ｐゴシック" pitchFamily="-101" charset="-128"/>
              </a:rPr>
              <a:pPr/>
              <a:t>22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In the</a:t>
            </a:r>
            <a:r>
              <a:rPr lang="en-US" baseline="0" dirty="0" smtClean="0">
                <a:ea typeface="ＭＳ Ｐゴシック" pitchFamily="-101" charset="-128"/>
                <a:cs typeface="ＭＳ Ｐゴシック" pitchFamily="-101" charset="-128"/>
              </a:rPr>
              <a:t> text book the figure is in section 1.2.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Physics and astronomy both divide up the experimental and theoretical parts so we have observers and theorists.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buFontTx/>
              <a:buAutoNum type="alphaLcParenR"/>
            </a:pPr>
            <a:r>
              <a:rPr lang="en-US" dirty="0" smtClean="0">
                <a:ea typeface="ＭＳ Ｐゴシック" pitchFamily="-101" charset="-128"/>
                <a:cs typeface="ＭＳ Ｐゴシック" pitchFamily="-101" charset="-128"/>
              </a:rPr>
              <a:t>Collect observations and/or all the facts from experiments (data)</a:t>
            </a:r>
          </a:p>
          <a:p>
            <a:pPr eaLnBrk="1" hangingPunct="1">
              <a:spcBef>
                <a:spcPct val="0"/>
              </a:spcBef>
              <a:buFontTx/>
              <a:buAutoNum type="alphaLcParenR"/>
            </a:pPr>
            <a:r>
              <a:rPr lang="en-US" dirty="0" smtClean="0">
                <a:ea typeface="ＭＳ Ｐゴシック" pitchFamily="-101" charset="-128"/>
                <a:cs typeface="ＭＳ Ｐゴシック" pitchFamily="-101" charset="-128"/>
              </a:rPr>
              <a:t>Develop a theory to explain these data</a:t>
            </a:r>
          </a:p>
          <a:p>
            <a:pPr eaLnBrk="1" hangingPunct="1">
              <a:spcBef>
                <a:spcPct val="0"/>
              </a:spcBef>
              <a:buFontTx/>
              <a:buAutoNum type="alphaLcParenR"/>
            </a:pPr>
            <a:r>
              <a:rPr lang="en-US" dirty="0" smtClean="0">
                <a:ea typeface="ＭＳ Ｐゴシック" pitchFamily="-101" charset="-128"/>
                <a:cs typeface="ＭＳ Ｐゴシック" pitchFamily="-101" charset="-128"/>
              </a:rPr>
              <a:t>Theory makes a prediction (If </a:t>
            </a:r>
            <a:r>
              <a:rPr lang="en-US" i="1" dirty="0" smtClean="0">
                <a:ea typeface="ＭＳ Ｐゴシック" pitchFamily="-101" charset="-128"/>
                <a:cs typeface="ＭＳ Ｐゴシック" pitchFamily="-101" charset="-128"/>
              </a:rPr>
              <a:t>this</a:t>
            </a:r>
            <a:r>
              <a:rPr lang="en-US" dirty="0" smtClean="0">
                <a:ea typeface="ＭＳ Ｐゴシック" pitchFamily="-101" charset="-128"/>
                <a:cs typeface="ＭＳ Ｐゴシック" pitchFamily="-101" charset="-128"/>
              </a:rPr>
              <a:t> holds, then </a:t>
            </a:r>
            <a:r>
              <a:rPr lang="en-US" i="1" dirty="0" smtClean="0">
                <a:ea typeface="ＭＳ Ｐゴシック" pitchFamily="-101" charset="-128"/>
                <a:cs typeface="ＭＳ Ｐゴシック" pitchFamily="-101" charset="-128"/>
              </a:rPr>
              <a:t>that</a:t>
            </a:r>
            <a:r>
              <a:rPr lang="en-US" dirty="0" smtClean="0">
                <a:ea typeface="ＭＳ Ｐゴシック" pitchFamily="-101" charset="-128"/>
                <a:cs typeface="ＭＳ Ｐゴシック" pitchFamily="-101" charset="-128"/>
              </a:rPr>
              <a:t> would hold too)</a:t>
            </a:r>
          </a:p>
          <a:p>
            <a:pPr eaLnBrk="1" hangingPunct="1">
              <a:spcBef>
                <a:spcPct val="0"/>
              </a:spcBef>
              <a:buFontTx/>
              <a:buAutoNum type="alphaLcParenR"/>
            </a:pPr>
            <a:r>
              <a:rPr lang="en-US" dirty="0" smtClean="0">
                <a:ea typeface="ＭＳ Ｐゴシック" pitchFamily="-101" charset="-128"/>
                <a:cs typeface="ＭＳ Ｐゴシック" pitchFamily="-101" charset="-128"/>
              </a:rPr>
              <a:t> Collect observations to see if the prediction occurs</a:t>
            </a:r>
          </a:p>
          <a:p>
            <a:pPr eaLnBrk="1" hangingPunct="1">
              <a:spcBef>
                <a:spcPct val="0"/>
              </a:spcBef>
              <a:buFontTx/>
              <a:buAutoNum type="alphaLcParenR"/>
            </a:pPr>
            <a:r>
              <a:rPr lang="en-US" dirty="0" smtClean="0">
                <a:ea typeface="ＭＳ Ｐゴシック" pitchFamily="-101" charset="-128"/>
                <a:cs typeface="ＭＳ Ｐゴシック" pitchFamily="-101" charset="-128"/>
              </a:rPr>
              <a:t>Revise the theory</a:t>
            </a:r>
          </a:p>
          <a:p>
            <a:pPr eaLnBrk="1" hangingPunct="1">
              <a:spcBef>
                <a:spcPct val="0"/>
              </a:spcBef>
              <a:buFontTx/>
              <a:buAutoNum type="alphaLcParenR"/>
            </a:pPr>
            <a:r>
              <a:rPr lang="en-US" dirty="0" smtClean="0">
                <a:ea typeface="ＭＳ Ｐゴシック" pitchFamily="-101" charset="-128"/>
                <a:cs typeface="ＭＳ Ｐゴシック" pitchFamily="-101" charset="-128"/>
              </a:rPr>
              <a:t>Repeat</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You can begin the process anywhere in this circle – often discoveries do not start with a theory.</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Scientists agree to use this “guess and test” framework to test knowledge.</a:t>
            </a:r>
            <a:endParaRPr lang="en-US" dirty="0">
              <a:ea typeface="ＭＳ Ｐゴシック" pitchFamily="-101" charset="-128"/>
              <a:cs typeface="ＭＳ Ｐゴシック" pitchFamily="-101"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7620D506-75D2-3B46-9761-8E7BC1DF581D}" type="slidenum">
              <a:rPr lang="en-US" smtClean="0">
                <a:latin typeface="Calibri" pitchFamily="-101" charset="0"/>
                <a:ea typeface="ＭＳ Ｐゴシック" pitchFamily="-101" charset="-128"/>
                <a:cs typeface="ＭＳ Ｐゴシック" pitchFamily="-101" charset="-128"/>
              </a:rPr>
              <a:pPr/>
              <a:t>23</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From Monadology (1714). Liebniz created calculus independent of Sir Isaac Newton and the binary system which of course we use for computer architecture. </a:t>
            </a:r>
          </a:p>
        </p:txBody>
      </p:sp>
      <p:sp>
        <p:nvSpPr>
          <p:cNvPr id="24580" name="Slide Number Placeholder 3"/>
          <p:cNvSpPr>
            <a:spLocks noGrp="1"/>
          </p:cNvSpPr>
          <p:nvPr>
            <p:ph type="sldNum" sz="quarter" idx="5"/>
          </p:nvPr>
        </p:nvSpPr>
        <p:spPr bwMode="auto">
          <a:noFill/>
          <a:ln>
            <a:miter lim="800000"/>
            <a:headEnd/>
            <a:tailEnd/>
          </a:ln>
        </p:spPr>
        <p:txBody>
          <a:bodyPr/>
          <a:lstStyle/>
          <a:p>
            <a:fld id="{CD21C5AE-A960-5C49-8A42-2EA18BB66E52}" type="slidenum">
              <a:rPr lang="en-US" smtClean="0">
                <a:latin typeface="Calibri" pitchFamily="-101" charset="0"/>
                <a:ea typeface="ＭＳ Ｐゴシック" pitchFamily="-101" charset="-128"/>
                <a:cs typeface="ＭＳ Ｐゴシック" pitchFamily="-101" charset="-128"/>
              </a:rPr>
              <a:pPr/>
              <a:t>24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Philosophy is an example of a truth of reasoning.  Science is a truth of fact. </a:t>
            </a:r>
          </a:p>
          <a:p>
            <a:pPr eaLnBrk="1" hangingPunct="1">
              <a:spcBef>
                <a:spcPct val="0"/>
              </a:spcBef>
            </a:pPr>
            <a:r>
              <a:rPr lang="en-US" smtClean="0">
                <a:ea typeface="ＭＳ Ｐゴシック" pitchFamily="-101" charset="-128"/>
                <a:cs typeface="ＭＳ Ｐゴシック" pitchFamily="-101" charset="-128"/>
              </a:rPr>
              <a:t>If you like, scientific truths are not perfect.</a:t>
            </a:r>
          </a:p>
        </p:txBody>
      </p:sp>
      <p:sp>
        <p:nvSpPr>
          <p:cNvPr id="26628" name="Slide Number Placeholder 3"/>
          <p:cNvSpPr>
            <a:spLocks noGrp="1"/>
          </p:cNvSpPr>
          <p:nvPr>
            <p:ph type="sldNum" sz="quarter" idx="5"/>
          </p:nvPr>
        </p:nvSpPr>
        <p:spPr bwMode="auto">
          <a:noFill/>
          <a:ln>
            <a:miter lim="800000"/>
            <a:headEnd/>
            <a:tailEnd/>
          </a:ln>
        </p:spPr>
        <p:txBody>
          <a:bodyPr/>
          <a:lstStyle/>
          <a:p>
            <a:fld id="{33FA6CC0-1FD2-A14D-9E45-3E39257FCEF6}" type="slidenum">
              <a:rPr lang="en-US" smtClean="0">
                <a:latin typeface="Calibri" pitchFamily="-101" charset="0"/>
                <a:ea typeface="ＭＳ Ｐゴシック" pitchFamily="-101" charset="-128"/>
                <a:cs typeface="ＭＳ Ｐゴシック" pitchFamily="-101" charset="-128"/>
              </a:rPr>
              <a:pPr/>
              <a:t>25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Let’s set ourselves a problem such as the effort to examine the possibility of sentient life in the universe.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The discussion from a previous class included the thoughts that non-verifiable experience leads to using other approaches; different approaches might get the same answer although the process is different; the feeling that one had to believe in scientific method just as one had to believe in religion… This led to the observation that science restricts itself to things that are measurable – a quote by Feynman was added to lecture to reflect this</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Faith – isn’t science a faith?  e.g. based on what we see – Answer:</a:t>
            </a:r>
            <a:r>
              <a:rPr lang="en-US" baseline="0" dirty="0" smtClean="0">
                <a:ea typeface="ＭＳ Ｐゴシック" pitchFamily="-101" charset="-128"/>
                <a:cs typeface="ＭＳ Ｐゴシック" pitchFamily="-101" charset="-128"/>
              </a:rPr>
              <a:t>  </a:t>
            </a:r>
            <a:r>
              <a:rPr lang="en-US" dirty="0" smtClean="0">
                <a:ea typeface="ＭＳ Ｐゴシック" pitchFamily="-101" charset="-128"/>
                <a:cs typeface="ＭＳ Ｐゴシック" pitchFamily="-101" charset="-128"/>
              </a:rPr>
              <a:t>we don’t base it on sight, we base it on measurement with calibrated equipment and we test our assumptions.</a:t>
            </a:r>
            <a:r>
              <a:rPr lang="en-US" baseline="0" dirty="0" smtClean="0">
                <a:ea typeface="ＭＳ Ｐゴシック" pitchFamily="-101" charset="-128"/>
                <a:cs typeface="ＭＳ Ｐゴシック" pitchFamily="-101" charset="-128"/>
              </a:rPr>
              <a:t> </a:t>
            </a:r>
            <a:r>
              <a:rPr lang="en-US" dirty="0" smtClean="0">
                <a:ea typeface="ＭＳ Ｐゴシック" pitchFamily="-101" charset="-128"/>
                <a:cs typeface="ＭＳ Ｐゴシック" pitchFamily="-101" charset="-128"/>
              </a:rPr>
              <a:t> </a:t>
            </a:r>
          </a:p>
        </p:txBody>
      </p:sp>
      <p:sp>
        <p:nvSpPr>
          <p:cNvPr id="34820" name="Slide Number Placeholder 3"/>
          <p:cNvSpPr>
            <a:spLocks noGrp="1"/>
          </p:cNvSpPr>
          <p:nvPr>
            <p:ph type="sldNum" sz="quarter" idx="5"/>
          </p:nvPr>
        </p:nvSpPr>
        <p:spPr bwMode="auto">
          <a:noFill/>
          <a:ln>
            <a:miter lim="800000"/>
            <a:headEnd/>
            <a:tailEnd/>
          </a:ln>
        </p:spPr>
        <p:txBody>
          <a:bodyPr/>
          <a:lstStyle/>
          <a:p>
            <a:fld id="{82C59D8E-CB55-7748-9330-CE6D2900BD23}" type="slidenum">
              <a:rPr lang="en-US" smtClean="0">
                <a:latin typeface="Calibri" pitchFamily="-101" charset="0"/>
                <a:ea typeface="ＭＳ Ｐゴシック" pitchFamily="-101" charset="-128"/>
                <a:cs typeface="ＭＳ Ｐゴシック" pitchFamily="-101" charset="-128"/>
              </a:rPr>
              <a:pPr/>
              <a:t>26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Some people dismiss science because it isn’t “absolute” --- it is true that science isn’t perfect and there are uncertainties.</a:t>
            </a:r>
            <a:r>
              <a:rPr lang="en-US" baseline="0" dirty="0" smtClean="0">
                <a:ea typeface="ＭＳ Ｐゴシック" pitchFamily="-101" charset="-128"/>
                <a:cs typeface="ＭＳ Ｐゴシック" pitchFamily="-101" charset="-128"/>
              </a:rPr>
              <a:t>   However this doesn’t mean that we don’t know.</a:t>
            </a:r>
          </a:p>
          <a:p>
            <a:endParaRPr lang="en-US" baseline="0" dirty="0" smtClean="0">
              <a:ea typeface="ＭＳ Ｐゴシック" pitchFamily="-101" charset="-128"/>
              <a:cs typeface="ＭＳ Ｐゴシック" pitchFamily="-101" charset="-128"/>
            </a:endParaRPr>
          </a:p>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 is an uncertainty but we still can “know”. Do we need to measure every point to assess something? No…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28</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Astronomers height vs weight; vs IQ… </a:t>
            </a:r>
            <a:r>
              <a:rPr lang="en-US" smtClean="0">
                <a:ea typeface="ＭＳ Ｐゴシック" pitchFamily="-101" charset="-128"/>
                <a:cs typeface="ＭＳ Ｐゴシック" pitchFamily="-101" charset="-128"/>
                <a:sym typeface="Wingdings" pitchFamily="-101" charset="2"/>
              </a:rPr>
              <a:t> trend vs scatter plot…. There is an uncertainty but we still can “know”. Do we need to measure every point to assess something? No…  </a:t>
            </a:r>
            <a:endParaRPr lang="en-US"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29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 is an uncertainty but we still can “know”. Do we need to measure every point to assess something? No…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30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a:t>
            </a:r>
            <a:r>
              <a:rPr lang="en-US" baseline="0" dirty="0" smtClean="0">
                <a:ea typeface="ＭＳ Ｐゴシック" pitchFamily="-101" charset="-128"/>
                <a:cs typeface="ＭＳ Ｐゴシック" pitchFamily="-101" charset="-128"/>
                <a:sym typeface="Wingdings" pitchFamily="-101" charset="2"/>
              </a:rPr>
              <a:t> </a:t>
            </a:r>
            <a:r>
              <a:rPr lang="en-US" dirty="0" smtClean="0">
                <a:ea typeface="ＭＳ Ｐゴシック" pitchFamily="-101" charset="-128"/>
                <a:cs typeface="ＭＳ Ｐゴシック" pitchFamily="-101" charset="-128"/>
                <a:sym typeface="Wingdings" pitchFamily="-101" charset="2"/>
              </a:rPr>
              <a:t> There is an uncertainty but we still can “know”. Do we need to measure every point to assess something? No…</a:t>
            </a:r>
          </a:p>
          <a:p>
            <a:endParaRPr lang="en-US" dirty="0" smtClean="0">
              <a:ea typeface="ＭＳ Ｐゴシック" pitchFamily="-101" charset="-128"/>
              <a:cs typeface="ＭＳ Ｐゴシック" pitchFamily="-101" charset="-128"/>
              <a:sym typeface="Wingdings" pitchFamily="-101" charset="2"/>
            </a:endParaRPr>
          </a:p>
          <a:p>
            <a:r>
              <a:rPr lang="en-US" dirty="0" smtClean="0">
                <a:ea typeface="ＭＳ Ｐゴシック" pitchFamily="-101" charset="-128"/>
                <a:cs typeface="ＭＳ Ｐゴシック" pitchFamily="-101" charset="-128"/>
                <a:sym typeface="Wingdings" pitchFamily="-101" charset="2"/>
              </a:rPr>
              <a:t>This is a correlation – i.e. weight</a:t>
            </a:r>
            <a:r>
              <a:rPr lang="en-US" baseline="0" dirty="0" smtClean="0">
                <a:ea typeface="ＭＳ Ｐゴシック" pitchFamily="-101" charset="-128"/>
                <a:cs typeface="ＭＳ Ｐゴシック" pitchFamily="-101" charset="-128"/>
                <a:sym typeface="Wingdings" pitchFamily="-101" charset="2"/>
              </a:rPr>
              <a:t> is correlated with height.  </a:t>
            </a:r>
            <a:r>
              <a:rPr lang="en-US" dirty="0" smtClean="0">
                <a:ea typeface="ＭＳ Ｐゴシック" pitchFamily="-101" charset="-128"/>
                <a:cs typeface="ＭＳ Ｐゴシック" pitchFamily="-101" charset="-128"/>
                <a:sym typeface="Wingdings" pitchFamily="-101" charset="2"/>
              </a:rPr>
              <a:t>This is also a “proportional</a:t>
            </a:r>
            <a:r>
              <a:rPr lang="en-US" baseline="0" dirty="0" smtClean="0">
                <a:ea typeface="ＭＳ Ｐゴシック" pitchFamily="-101" charset="-128"/>
                <a:cs typeface="ＭＳ Ｐゴシック" pitchFamily="-101" charset="-128"/>
                <a:sym typeface="Wingdings" pitchFamily="-101" charset="2"/>
              </a:rPr>
              <a:t> to” relation </a:t>
            </a:r>
            <a:r>
              <a:rPr lang="en-US" dirty="0" smtClean="0">
                <a:ea typeface="ＭＳ Ｐゴシック" pitchFamily="-101" charset="-128"/>
                <a:cs typeface="ＭＳ Ｐゴシック" pitchFamily="-101" charset="-128"/>
                <a:sym typeface="Wingdings" pitchFamily="-101" charset="2"/>
              </a:rPr>
              <a:t>– i.e. weight</a:t>
            </a:r>
            <a:r>
              <a:rPr lang="en-US" baseline="0" dirty="0" smtClean="0">
                <a:ea typeface="ＭＳ Ｐゴシック" pitchFamily="-101" charset="-128"/>
                <a:cs typeface="ＭＳ Ｐゴシック" pitchFamily="-101" charset="-128"/>
                <a:sym typeface="Wingdings" pitchFamily="-101" charset="2"/>
              </a:rPr>
              <a:t> is proportional to height.  If weight decreased as height increased, that would be an anti-correlation.  </a:t>
            </a:r>
            <a:r>
              <a:rPr lang="en-US" dirty="0" smtClean="0">
                <a:ea typeface="ＭＳ Ｐゴシック" pitchFamily="-101" charset="-128"/>
                <a:cs typeface="ＭＳ Ｐゴシック" pitchFamily="-101" charset="-128"/>
                <a:sym typeface="Wingdings" pitchFamily="-101" charset="2"/>
              </a:rPr>
              <a:t>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31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Astronomers height vs weight; vs IQ… </a:t>
            </a:r>
            <a:r>
              <a:rPr lang="en-US" smtClean="0">
                <a:ea typeface="ＭＳ Ｐゴシック" pitchFamily="-101" charset="-128"/>
                <a:cs typeface="ＭＳ Ｐゴシック" pitchFamily="-101" charset="-128"/>
                <a:sym typeface="Wingdings" pitchFamily="-101" charset="2"/>
              </a:rPr>
              <a:t> trend vs scatter plot…. There is an uncertainty but we still can “know”. Do we need to measure every point to assess something? No…  </a:t>
            </a:r>
            <a:endParaRPr lang="en-US"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32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BD55D9-A7D1-ED4D-B0EB-44335AB837C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a:t>
            </a:r>
            <a:r>
              <a:rPr lang="en-US" baseline="0" dirty="0" smtClean="0">
                <a:ea typeface="ＭＳ Ｐゴシック" pitchFamily="-101" charset="-128"/>
                <a:cs typeface="ＭＳ Ｐゴシック" pitchFamily="-101" charset="-128"/>
                <a:sym typeface="Wingdings" pitchFamily="-101" charset="2"/>
              </a:rPr>
              <a:t> is no trend i.e. no correlation.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33</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Laws are scientific hypotheses that survive testing by different types of experiments – they models of how nature works.</a:t>
            </a:r>
          </a:p>
          <a:p>
            <a:pPr eaLnBrk="1" hangingPunct="1">
              <a:spcBef>
                <a:spcPct val="0"/>
              </a:spcBef>
            </a:pPr>
            <a:r>
              <a:rPr lang="en-US" dirty="0" smtClean="0">
                <a:ea typeface="ＭＳ Ｐゴシック" pitchFamily="-101" charset="-128"/>
                <a:cs typeface="ＭＳ Ｐゴシック" pitchFamily="-101" charset="-128"/>
              </a:rPr>
              <a:t>e.g. Newton’s Law of Gravitation works for bridges and planets in orbit but more experiments led to Einstein’s General </a:t>
            </a:r>
          </a:p>
          <a:p>
            <a:pPr eaLnBrk="1" hangingPunct="1">
              <a:spcBef>
                <a:spcPct val="0"/>
              </a:spcBef>
            </a:pPr>
            <a:r>
              <a:rPr lang="en-US" dirty="0" smtClean="0">
                <a:ea typeface="ＭＳ Ｐゴシック" pitchFamily="-101" charset="-128"/>
                <a:cs typeface="ＭＳ Ｐゴシック" pitchFamily="-101" charset="-128"/>
              </a:rPr>
              <a:t>Theory of Relativity. </a:t>
            </a:r>
          </a:p>
        </p:txBody>
      </p:sp>
      <p:sp>
        <p:nvSpPr>
          <p:cNvPr id="32772" name="Slide Number Placeholder 3"/>
          <p:cNvSpPr>
            <a:spLocks noGrp="1"/>
          </p:cNvSpPr>
          <p:nvPr>
            <p:ph type="sldNum" sz="quarter" idx="5"/>
          </p:nvPr>
        </p:nvSpPr>
        <p:spPr bwMode="auto">
          <a:noFill/>
          <a:ln>
            <a:miter lim="800000"/>
            <a:headEnd/>
            <a:tailEnd/>
          </a:ln>
        </p:spPr>
        <p:txBody>
          <a:bodyPr/>
          <a:lstStyle/>
          <a:p>
            <a:fld id="{3FD6978F-E89F-AE4D-92A5-DEEF5B129AC1}" type="slidenum">
              <a:rPr lang="en-US" smtClean="0">
                <a:latin typeface="Calibri" pitchFamily="-101" charset="0"/>
                <a:ea typeface="ＭＳ Ｐゴシック" pitchFamily="-101" charset="-128"/>
                <a:cs typeface="ＭＳ Ｐゴシック" pitchFamily="-101" charset="-128"/>
              </a:rPr>
              <a:pPr/>
              <a:t>34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D55D9-A7D1-ED4D-B0EB-44335AB837C4}"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Are you in the course you want to be in?   More room in the 1:30pm class.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There is a program for astronomy.   Astrobio – can give you a list of appropriate courses.</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endParaRPr lang="en-US" smtClean="0">
              <a:ea typeface="ＭＳ Ｐゴシック" pitchFamily="-101" charset="-128"/>
              <a:cs typeface="ＭＳ Ｐゴシック" pitchFamily="-101"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FC1BD617-DA68-0E46-A3FE-8E29E20C38AE}" type="slidenum">
              <a:rPr lang="en-US" smtClean="0">
                <a:latin typeface="Calibri" pitchFamily="-101" charset="0"/>
                <a:ea typeface="ＭＳ Ｐゴシック" pitchFamily="-101" charset="-128"/>
                <a:cs typeface="ＭＳ Ｐゴシック" pitchFamily="-101" charset="-128"/>
              </a:rPr>
              <a:pPr/>
              <a:t>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Reference text: won’t be working directly from it for the whole course.  </a:t>
            </a:r>
          </a:p>
          <a:p>
            <a:pPr eaLnBrk="1" hangingPunct="1">
              <a:spcBef>
                <a:spcPct val="0"/>
              </a:spcBef>
            </a:pPr>
            <a:r>
              <a:rPr lang="en-US" dirty="0" smtClean="0">
                <a:ea typeface="ＭＳ Ｐゴシック" pitchFamily="-101" charset="-128"/>
                <a:cs typeface="ＭＳ Ｐゴシック" pitchFamily="-101" charset="-128"/>
              </a:rPr>
              <a:t>Come to my office to give me feedback.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Dr. English’s Background:</a:t>
            </a:r>
          </a:p>
          <a:p>
            <a:pPr eaLnBrk="1" hangingPunct="1">
              <a:spcBef>
                <a:spcPct val="0"/>
              </a:spcBef>
              <a:buFontTx/>
              <a:buChar char="-"/>
            </a:pPr>
            <a:r>
              <a:rPr lang="en-US" dirty="0" smtClean="0">
                <a:ea typeface="ＭＳ Ｐゴシック" pitchFamily="-101" charset="-128"/>
                <a:cs typeface="ＭＳ Ｐゴシック" pitchFamily="-101" charset="-128"/>
              </a:rPr>
              <a:t>Research astronomer/astrophysicist studying galaxies for 40% of my time.  Briefly galaxies are collections of stars, gas, dust and dark matter. </a:t>
            </a:r>
          </a:p>
          <a:p>
            <a:pPr eaLnBrk="1" hangingPunct="1">
              <a:spcBef>
                <a:spcPct val="0"/>
              </a:spcBef>
              <a:buFontTx/>
              <a:buChar char="-"/>
            </a:pPr>
            <a:r>
              <a:rPr lang="en-US" dirty="0" smtClean="0">
                <a:ea typeface="ＭＳ Ｐゴシック" pitchFamily="-101" charset="-128"/>
                <a:cs typeface="ＭＳ Ｐゴシック" pitchFamily="-101" charset="-128"/>
              </a:rPr>
              <a:t>Also an artist:  graduated from the Ontario College of Art and Design. </a:t>
            </a:r>
          </a:p>
          <a:p>
            <a:pPr eaLnBrk="1" hangingPunct="1">
              <a:spcBef>
                <a:spcPct val="0"/>
              </a:spcBef>
              <a:buFontTx/>
              <a:buChar char="-"/>
            </a:pPr>
            <a:r>
              <a:rPr lang="en-US" dirty="0" smtClean="0">
                <a:ea typeface="ＭＳ Ｐゴシック" pitchFamily="-101" charset="-128"/>
                <a:cs typeface="ＭＳ Ｐゴシック" pitchFamily="-101" charset="-128"/>
              </a:rPr>
              <a:t> Coordinated the Hubble Heritage Team for 2 years and continue to make images from HST data, as well as from other data. </a:t>
            </a:r>
          </a:p>
          <a:p>
            <a:pPr eaLnBrk="1" hangingPunct="1">
              <a:spcBef>
                <a:spcPct val="0"/>
              </a:spcBef>
              <a:buFontTx/>
              <a:buChar char="-"/>
            </a:pPr>
            <a:r>
              <a:rPr lang="en-US" dirty="0" smtClean="0">
                <a:ea typeface="ＭＳ Ｐゴシック" pitchFamily="-101" charset="-128"/>
                <a:cs typeface="ＭＳ Ｐゴシック" pitchFamily="-101" charset="-128"/>
              </a:rPr>
              <a:t> I don’t know anything about the labs. </a:t>
            </a:r>
          </a:p>
          <a:p>
            <a:pPr eaLnBrk="1" hangingPunct="1">
              <a:spcBef>
                <a:spcPct val="0"/>
              </a:spcBef>
              <a:buFontTx/>
              <a:buChar char="-"/>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Mr. Cameron’s Background:</a:t>
            </a:r>
          </a:p>
          <a:p>
            <a:pPr eaLnBrk="1" hangingPunct="1">
              <a:spcBef>
                <a:spcPct val="0"/>
              </a:spcBef>
              <a:buFontTx/>
              <a:buChar char="-"/>
            </a:pPr>
            <a:r>
              <a:rPr lang="en-US" dirty="0" smtClean="0">
                <a:ea typeface="ＭＳ Ｐゴシック" pitchFamily="-101" charset="-128"/>
                <a:cs typeface="ＭＳ Ｐゴシック" pitchFamily="-101" charset="-128"/>
              </a:rPr>
              <a:t>Provides technical and teaching support</a:t>
            </a:r>
          </a:p>
          <a:p>
            <a:pPr eaLnBrk="1" hangingPunct="1">
              <a:spcBef>
                <a:spcPct val="0"/>
              </a:spcBef>
              <a:buFontTx/>
              <a:buChar char="-"/>
            </a:pPr>
            <a:r>
              <a:rPr lang="en-US" dirty="0" smtClean="0">
                <a:ea typeface="ＭＳ Ｐゴシック" pitchFamily="-101" charset="-128"/>
                <a:cs typeface="ＭＳ Ｐゴシック" pitchFamily="-101" charset="-128"/>
              </a:rPr>
              <a:t> Runs the planetarium and observatories – Astronomy Facilities Director</a:t>
            </a:r>
          </a:p>
          <a:p>
            <a:pPr eaLnBrk="1" hangingPunct="1">
              <a:spcBef>
                <a:spcPct val="0"/>
              </a:spcBef>
              <a:buFontTx/>
              <a:buChar char="-"/>
            </a:pPr>
            <a:r>
              <a:rPr lang="en-US" dirty="0" smtClean="0">
                <a:ea typeface="ＭＳ Ｐゴシック" pitchFamily="-101" charset="-128"/>
                <a:cs typeface="ＭＳ Ｐゴシック" pitchFamily="-101" charset="-128"/>
              </a:rPr>
              <a:t> Astrophysics background</a:t>
            </a:r>
          </a:p>
          <a:p>
            <a:pPr eaLnBrk="1" hangingPunct="1">
              <a:spcBef>
                <a:spcPct val="0"/>
              </a:spcBef>
              <a:buFontTx/>
              <a:buChar char="-"/>
            </a:pPr>
            <a:endParaRPr lang="en-US" dirty="0" smtClean="0">
              <a:ea typeface="ＭＳ Ｐゴシック" pitchFamily="-101" charset="-128"/>
              <a:cs typeface="ＭＳ Ｐゴシック" pitchFamily="-101"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C6E11DA5-8D03-6844-AF21-40F93B102653}" type="slidenum">
              <a:rPr lang="en-US" smtClean="0">
                <a:latin typeface="Calibri" pitchFamily="-101" charset="0"/>
                <a:ea typeface="ＭＳ Ｐゴシック" pitchFamily="-101" charset="-128"/>
                <a:cs typeface="ＭＳ Ｐゴシック" pitchFamily="-101" charset="-128"/>
              </a:rPr>
              <a:pPr/>
              <a:t>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eaLnBrk="1" hangingPunct="1">
              <a:spcBef>
                <a:spcPct val="0"/>
              </a:spcBef>
              <a:buFontTx/>
              <a:buChar char="-"/>
            </a:pPr>
            <a:r>
              <a:rPr lang="en-US" dirty="0" smtClean="0">
                <a:ea typeface="ＭＳ Ｐゴシック" pitchFamily="-101" charset="-128"/>
                <a:cs typeface="ＭＳ Ｐゴシック" pitchFamily="-101" charset="-128"/>
              </a:rPr>
              <a:t> Syllabus will be updated online – please check continuously.</a:t>
            </a:r>
          </a:p>
          <a:p>
            <a:pPr eaLnBrk="1" hangingPunct="1">
              <a:spcBef>
                <a:spcPct val="0"/>
              </a:spcBef>
              <a:buFontTx/>
              <a:buChar char="-"/>
            </a:pPr>
            <a:r>
              <a:rPr lang="en-US" baseline="0" dirty="0" smtClean="0">
                <a:ea typeface="ＭＳ Ｐゴシック" pitchFamily="-101" charset="-128"/>
                <a:cs typeface="ＭＳ Ｐゴシック" pitchFamily="-101" charset="-128"/>
              </a:rPr>
              <a:t> t</a:t>
            </a:r>
            <a:r>
              <a:rPr lang="en-US" dirty="0" smtClean="0">
                <a:ea typeface="ＭＳ Ｐゴシック" pitchFamily="-101" charset="-128"/>
                <a:cs typeface="ＭＳ Ｐゴシック" pitchFamily="-101" charset="-128"/>
              </a:rPr>
              <a:t>est so that you have marks before deciding to withdraw. </a:t>
            </a:r>
          </a:p>
          <a:p>
            <a:pPr eaLnBrk="1" hangingPunct="1">
              <a:spcBef>
                <a:spcPct val="0"/>
              </a:spcBef>
              <a:buFontTx/>
              <a:buChar char="-"/>
            </a:pPr>
            <a:endParaRPr lang="en-US" dirty="0" smtClean="0">
              <a:ea typeface="ＭＳ Ｐゴシック" pitchFamily="-101" charset="-128"/>
              <a:cs typeface="ＭＳ Ｐゴシック" pitchFamily="-101" charset="-128"/>
            </a:endParaRPr>
          </a:p>
          <a:p>
            <a:pPr eaLnBrk="1" hangingPunct="1">
              <a:spcBef>
                <a:spcPct val="0"/>
              </a:spcBef>
              <a:buFontTx/>
              <a:buChar char="-"/>
            </a:pPr>
            <a:r>
              <a:rPr lang="en-US" dirty="0" smtClean="0">
                <a:ea typeface="ＭＳ Ｐゴシック" pitchFamily="-101" charset="-128"/>
                <a:cs typeface="ＭＳ Ｐゴシック" pitchFamily="-101" charset="-128"/>
              </a:rPr>
              <a:t>Exam</a:t>
            </a:r>
            <a:r>
              <a:rPr lang="en-US" baseline="0" dirty="0" smtClean="0">
                <a:ea typeface="ＭＳ Ｐゴシック" pitchFamily="-101" charset="-128"/>
                <a:cs typeface="ＭＳ Ｐゴシック" pitchFamily="-101" charset="-128"/>
              </a:rPr>
              <a:t> </a:t>
            </a:r>
            <a:r>
              <a:rPr lang="en-US" dirty="0" smtClean="0">
                <a:ea typeface="ＭＳ Ｐゴシック" pitchFamily="-101" charset="-128"/>
                <a:cs typeface="ＭＳ Ｐゴシック" pitchFamily="-101" charset="-128"/>
              </a:rPr>
              <a:t> on material in that section but need background from previous section</a:t>
            </a:r>
          </a:p>
          <a:p>
            <a:pPr eaLnBrk="1" hangingPunct="1">
              <a:spcBef>
                <a:spcPct val="0"/>
              </a:spcBef>
              <a:buFontTx/>
              <a:buChar char="-"/>
            </a:pPr>
            <a:r>
              <a:rPr lang="en-US" dirty="0" smtClean="0">
                <a:ea typeface="ＭＳ Ｐゴシック" pitchFamily="-101" charset="-128"/>
                <a:cs typeface="ＭＳ Ｐゴシック" pitchFamily="-101" charset="-128"/>
              </a:rPr>
              <a:t> labs include planetarium and visit to observatory. </a:t>
            </a:r>
            <a:r>
              <a:rPr lang="en-US" dirty="0" err="1" smtClean="0">
                <a:ea typeface="ＭＳ Ｐゴシック" pitchFamily="-101" charset="-128"/>
                <a:cs typeface="ＭＳ Ｐゴシック" pitchFamily="-101" charset="-128"/>
              </a:rPr>
              <a:t>Mr</a:t>
            </a:r>
            <a:r>
              <a:rPr lang="en-US" dirty="0" smtClean="0">
                <a:ea typeface="ＭＳ Ｐゴシック" pitchFamily="-101" charset="-128"/>
                <a:cs typeface="ＭＳ Ｐゴシック" pitchFamily="-101" charset="-128"/>
              </a:rPr>
              <a:t> Cameron describes these.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28623597-0F9D-2E4C-A6EC-B64298EF2C84}" type="slidenum">
              <a:rPr lang="en-US" smtClean="0">
                <a:latin typeface="Calibri" pitchFamily="-101" charset="0"/>
                <a:ea typeface="ＭＳ Ｐゴシック" pitchFamily="-101" charset="-128"/>
                <a:cs typeface="ＭＳ Ｐゴシック" pitchFamily="-101" charset="-128"/>
              </a:rPr>
              <a:pPr/>
              <a:t>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Slide Image Placeholder 1"/>
          <p:cNvSpPr>
            <a:spLocks noGrp="1" noRot="1" noChangeAspec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buFontTx/>
              <a:buChar char="-"/>
            </a:pPr>
            <a:r>
              <a:rPr lang="en-US" smtClean="0">
                <a:ea typeface="ＭＳ Ｐゴシック" pitchFamily="-101" charset="-128"/>
                <a:cs typeface="ＭＳ Ｐゴシック" pitchFamily="-101" charset="-128"/>
              </a:rPr>
              <a:t>Grades: </a:t>
            </a:r>
          </a:p>
          <a:p>
            <a:pPr eaLnBrk="1" hangingPunct="1">
              <a:spcBef>
                <a:spcPct val="0"/>
              </a:spcBef>
              <a:buFontTx/>
              <a:buChar char="-"/>
            </a:pPr>
            <a:r>
              <a:rPr lang="en-US" smtClean="0">
                <a:ea typeface="ＭＳ Ｐゴシック" pitchFamily="-101" charset="-128"/>
                <a:cs typeface="ＭＳ Ｐゴシック" pitchFamily="-101" charset="-128"/>
              </a:rPr>
              <a:t>C-C+ is average </a:t>
            </a:r>
            <a:r>
              <a:rPr lang="en-US" smtClean="0">
                <a:ea typeface="ＭＳ Ｐゴシック" pitchFamily="-101" charset="-128"/>
                <a:cs typeface="ＭＳ Ｐゴシック" pitchFamily="-101" charset="-128"/>
                <a:sym typeface="Wingdings" pitchFamily="-101" charset="2"/>
              </a:rPr>
              <a:t> most people get around this grade. </a:t>
            </a:r>
          </a:p>
          <a:p>
            <a:pPr eaLnBrk="1" hangingPunct="1">
              <a:spcBef>
                <a:spcPct val="0"/>
              </a:spcBef>
              <a:buFontTx/>
              <a:buChar char="-"/>
            </a:pPr>
            <a:r>
              <a:rPr lang="en-US" smtClean="0">
                <a:ea typeface="ＭＳ Ｐゴシック" pitchFamily="-101" charset="-128"/>
                <a:cs typeface="ＭＳ Ｐゴシック" pitchFamily="-101" charset="-128"/>
                <a:sym typeface="Wingdings" pitchFamily="-101" charset="2"/>
              </a:rPr>
              <a:t>A+ is really exceptional and it is rare.  Hardwork memorizing won’t achieve this grade. Critical thinking will.   </a:t>
            </a:r>
          </a:p>
          <a:p>
            <a:pPr eaLnBrk="1" hangingPunct="1">
              <a:spcBef>
                <a:spcPct val="0"/>
              </a:spcBef>
              <a:buFontTx/>
              <a:buChar char="-"/>
            </a:pPr>
            <a:endParaRPr lang="en-US" smtClean="0">
              <a:ea typeface="ＭＳ Ｐゴシック" pitchFamily="-101" charset="-128"/>
              <a:cs typeface="ＭＳ Ｐゴシック" pitchFamily="-101" charset="-128"/>
              <a:sym typeface="Wingdings" pitchFamily="-101" charset="2"/>
            </a:endParaRPr>
          </a:p>
          <a:p>
            <a:pPr eaLnBrk="1" hangingPunct="1">
              <a:spcBef>
                <a:spcPct val="0"/>
              </a:spcBef>
            </a:pPr>
            <a:r>
              <a:rPr lang="en-US" smtClean="0">
                <a:ea typeface="ＭＳ Ｐゴシック" pitchFamily="-101" charset="-128"/>
                <a:cs typeface="ＭＳ Ｐゴシック" pitchFamily="-101" charset="-128"/>
              </a:rPr>
              <a:t>Especially as the term goes on the material will come more and more from the lectures. </a:t>
            </a:r>
          </a:p>
        </p:txBody>
      </p:sp>
      <p:sp>
        <p:nvSpPr>
          <p:cNvPr id="131076" name="Slide Number Placeholder 3"/>
          <p:cNvSpPr>
            <a:spLocks noGrp="1"/>
          </p:cNvSpPr>
          <p:nvPr>
            <p:ph type="sldNum" sz="quarter" idx="5"/>
          </p:nvPr>
        </p:nvSpPr>
        <p:spPr bwMode="auto">
          <a:noFill/>
          <a:ln>
            <a:miter lim="800000"/>
            <a:headEnd/>
            <a:tailEnd/>
          </a:ln>
        </p:spPr>
        <p:txBody>
          <a:bodyPr/>
          <a:lstStyle/>
          <a:p>
            <a:fld id="{8F5C0B4F-39E9-5F46-BF97-D129E25976DD}" type="slidenum">
              <a:rPr lang="en-US" smtClean="0">
                <a:latin typeface="Calibri" pitchFamily="-101" charset="0"/>
                <a:ea typeface="ＭＳ Ｐゴシック" pitchFamily="-101" charset="-128"/>
                <a:cs typeface="ＭＳ Ｐゴシック" pitchFamily="-101" charset="-128"/>
              </a:rPr>
              <a:pPr/>
              <a:t>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Slide Image Placeholder 1"/>
          <p:cNvSpPr>
            <a:spLocks noGrp="1" noRot="1" noChangeAspec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You can come alone to my office or in groups.  </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Discussion group:</a:t>
            </a:r>
          </a:p>
          <a:p>
            <a:pPr eaLnBrk="1" hangingPunct="1">
              <a:spcBef>
                <a:spcPct val="0"/>
              </a:spcBef>
            </a:pPr>
            <a:r>
              <a:rPr lang="en-US" dirty="0" smtClean="0">
                <a:ea typeface="ＭＳ Ｐゴシック" pitchFamily="-101" charset="-128"/>
                <a:cs typeface="ＭＳ Ｐゴシック" pitchFamily="-101" charset="-128"/>
              </a:rPr>
              <a:t> - can be used for study or discussion. E.g. bring images – could incorporate these into the class.</a:t>
            </a:r>
          </a:p>
          <a:p>
            <a:pPr eaLnBrk="1" hangingPunct="1">
              <a:spcBef>
                <a:spcPct val="0"/>
              </a:spcBef>
              <a:buFontTx/>
              <a:buChar char="-"/>
            </a:pPr>
            <a:r>
              <a:rPr lang="en-US" dirty="0" smtClean="0">
                <a:ea typeface="ＭＳ Ｐゴシック" pitchFamily="-101" charset="-128"/>
                <a:cs typeface="ＭＳ Ｐゴシック" pitchFamily="-101" charset="-128"/>
              </a:rPr>
              <a:t> You can hold it without me if you like.</a:t>
            </a:r>
          </a:p>
          <a:p>
            <a:pPr eaLnBrk="1" hangingPunct="1">
              <a:spcBef>
                <a:spcPct val="0"/>
              </a:spcBef>
              <a:buFontTx/>
              <a:buChar char="-"/>
            </a:pPr>
            <a:r>
              <a:rPr lang="en-US" dirty="0" smtClean="0">
                <a:ea typeface="ＭＳ Ｐゴシック" pitchFamily="-101" charset="-128"/>
                <a:cs typeface="ＭＳ Ｐゴシック" pitchFamily="-101" charset="-128"/>
              </a:rPr>
              <a:t> Date to be set up by those who are interested and I can book a room (e.g. can do it over coffee). First meeting on Monday at 3:30 pm.  </a:t>
            </a:r>
          </a:p>
          <a:p>
            <a:pPr eaLnBrk="1" hangingPunct="1">
              <a:spcBef>
                <a:spcPct val="0"/>
              </a:spcBef>
            </a:pPr>
            <a:endParaRPr lang="en-US" dirty="0" smtClean="0">
              <a:ea typeface="ＭＳ Ｐゴシック" pitchFamily="-101" charset="-128"/>
              <a:cs typeface="ＭＳ Ｐゴシック" pitchFamily="-101" charset="-128"/>
            </a:endParaRPr>
          </a:p>
        </p:txBody>
      </p:sp>
      <p:sp>
        <p:nvSpPr>
          <p:cNvPr id="124932" name="Slide Number Placeholder 3"/>
          <p:cNvSpPr>
            <a:spLocks noGrp="1"/>
          </p:cNvSpPr>
          <p:nvPr>
            <p:ph type="sldNum" sz="quarter" idx="5"/>
          </p:nvPr>
        </p:nvSpPr>
        <p:spPr bwMode="auto">
          <a:noFill/>
          <a:ln>
            <a:miter lim="800000"/>
            <a:headEnd/>
            <a:tailEnd/>
          </a:ln>
        </p:spPr>
        <p:txBody>
          <a:bodyPr/>
          <a:lstStyle/>
          <a:p>
            <a:fld id="{C167D4BD-3584-9248-9AE7-7D3F5792F8DF}" type="slidenum">
              <a:rPr lang="en-US" smtClean="0">
                <a:latin typeface="Calibri" pitchFamily="-101" charset="0"/>
                <a:ea typeface="ＭＳ Ｐゴシック" pitchFamily="-101" charset="-128"/>
                <a:cs typeface="ＭＳ Ｐゴシック" pitchFamily="-101" charset="-128"/>
              </a:rPr>
              <a:pPr/>
              <a:t>10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We’ll touch on “big ideas” through out. Access the scale interactive</a:t>
            </a:r>
            <a:r>
              <a:rPr lang="en-US" baseline="0" dirty="0" smtClean="0">
                <a:ea typeface="ＭＳ Ｐゴシック" pitchFamily="-101" charset="-128"/>
                <a:cs typeface="ＭＳ Ｐゴシック" pitchFamily="-101" charset="-128"/>
              </a:rPr>
              <a:t> via the Supplemental Resources webpage for this class (linked on the class website http://www.physics.umanitoba.ca/~english/2014fallphys1810). </a:t>
            </a:r>
            <a:r>
              <a:rPr lang="en-US" dirty="0" smtClean="0">
                <a:ea typeface="ＭＳ Ｐゴシック" pitchFamily="-101" charset="-128"/>
                <a:cs typeface="ＭＳ Ｐゴシック" pitchFamily="-101" charset="-128"/>
              </a:rPr>
              <a:t> </a:t>
            </a:r>
          </a:p>
        </p:txBody>
      </p:sp>
      <p:sp>
        <p:nvSpPr>
          <p:cNvPr id="30724" name="Slide Number Placeholder 3"/>
          <p:cNvSpPr>
            <a:spLocks noGrp="1"/>
          </p:cNvSpPr>
          <p:nvPr>
            <p:ph type="sldNum" sz="quarter" idx="5"/>
          </p:nvPr>
        </p:nvSpPr>
        <p:spPr bwMode="auto">
          <a:noFill/>
          <a:ln>
            <a:miter lim="800000"/>
            <a:headEnd/>
            <a:tailEnd/>
          </a:ln>
        </p:spPr>
        <p:txBody>
          <a:bodyPr/>
          <a:lstStyle/>
          <a:p>
            <a:fld id="{A21F15B3-B919-B44C-9E3D-6C62FD0681C8}" type="slidenum">
              <a:rPr lang="en-US" smtClean="0">
                <a:latin typeface="Calibri" pitchFamily="-101" charset="0"/>
                <a:ea typeface="ＭＳ Ｐゴシック" pitchFamily="-101" charset="-128"/>
                <a:cs typeface="ＭＳ Ｐゴシック" pitchFamily="-101" charset="-128"/>
              </a:rPr>
              <a:pPr/>
              <a:t>11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40DB446-462D-BD46-9FC1-DFDAECDB409C}"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40DB446-462D-BD46-9FC1-DFDAECDB409C}"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40DB446-462D-BD46-9FC1-DFDAECDB409C}"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17231"/>
            <a:ext cx="8305800" cy="566738"/>
          </a:xfrm>
        </p:spPr>
        <p:txBody>
          <a:bodyPr anchor="b"/>
          <a:lstStyle>
            <a:lvl1pPr algn="l">
              <a:defRPr sz="2000" b="1"/>
            </a:lvl1pPr>
          </a:lstStyle>
          <a:p>
            <a:r>
              <a:rPr lang="en-CA" dirty="0" smtClean="0"/>
              <a:t>Click to edit Master title style</a:t>
            </a:r>
            <a:endParaRPr lang="en-US" dirty="0"/>
          </a:p>
        </p:txBody>
      </p:sp>
      <p:sp>
        <p:nvSpPr>
          <p:cNvPr id="3" name="Picture Placeholder 2"/>
          <p:cNvSpPr>
            <a:spLocks noGrp="1"/>
          </p:cNvSpPr>
          <p:nvPr>
            <p:ph type="pic" idx="1"/>
          </p:nvPr>
        </p:nvSpPr>
        <p:spPr>
          <a:xfrm>
            <a:off x="457200" y="381000"/>
            <a:ext cx="83058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57200" y="5367338"/>
            <a:ext cx="8305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BADE7A-A66B-D445-ACE5-F9E65104889B}" type="datetime1">
              <a:rPr lang="en-US"/>
              <a:pPr>
                <a:defRPr/>
              </a:pPr>
              <a:t>9/7/14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E1794F-D69C-D843-8DDB-E376EA5DBD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5" name="TextBox 4"/>
          <p:cNvSpPr txBox="1"/>
          <p:nvPr userDrawn="1"/>
        </p:nvSpPr>
        <p:spPr>
          <a:xfrm>
            <a:off x="7467600" y="274638"/>
            <a:ext cx="1524000" cy="276225"/>
          </a:xfrm>
          <a:prstGeom prst="rect">
            <a:avLst/>
          </a:prstGeom>
          <a:noFill/>
        </p:spPr>
        <p:txBody>
          <a:bodyPr>
            <a:prstTxWarp prst="textNoShape">
              <a:avLst/>
            </a:prstTxWarp>
            <a:spAutoFit/>
          </a:bodyPr>
          <a:lstStyle/>
          <a:p>
            <a:pPr algn="r">
              <a:defRPr/>
            </a:pPr>
            <a:r>
              <a:rPr lang="en-US" sz="1200">
                <a:solidFill>
                  <a:srgbClr val="D9D9D9"/>
                </a:solidFill>
                <a:latin typeface="Calibri" pitchFamily="-110" charset="0"/>
                <a:ea typeface="ＭＳ Ｐゴシック" pitchFamily="-110" charset="-128"/>
                <a:cs typeface="ＭＳ Ｐゴシック" pitchFamily="-110" charset="-128"/>
              </a:rPr>
              <a:t>summary</a:t>
            </a:r>
          </a:p>
        </p:txBody>
      </p:sp>
      <p:sp>
        <p:nvSpPr>
          <p:cNvPr id="6" name="TextBox 5"/>
          <p:cNvSpPr txBox="1"/>
          <p:nvPr userDrawn="1"/>
        </p:nvSpPr>
        <p:spPr>
          <a:xfrm>
            <a:off x="457200" y="838200"/>
            <a:ext cx="2438400" cy="276225"/>
          </a:xfrm>
          <a:prstGeom prst="rect">
            <a:avLst/>
          </a:prstGeom>
          <a:noFill/>
        </p:spPr>
        <p:txBody>
          <a:bodyPr>
            <a:prstTxWarp prst="textNoShape">
              <a:avLst/>
            </a:prstTxWarp>
            <a:spAutoFit/>
          </a:bodyPr>
          <a:lstStyle/>
          <a:p>
            <a:pPr>
              <a:defRPr/>
            </a:pPr>
            <a:r>
              <a:rPr lang="en-US" sz="1200">
                <a:solidFill>
                  <a:srgbClr val="D9D9D9"/>
                </a:solidFill>
                <a:latin typeface="Calibri" pitchFamily="-110" charset="0"/>
                <a:ea typeface="ＭＳ Ｐゴシック" pitchFamily="-110" charset="-128"/>
                <a:cs typeface="ＭＳ Ｐゴシック" pitchFamily="-110" charset="-128"/>
              </a:rPr>
              <a:t>Recall column</a:t>
            </a:r>
          </a:p>
        </p:txBody>
      </p:sp>
      <p:sp>
        <p:nvSpPr>
          <p:cNvPr id="2" name="Title 1"/>
          <p:cNvSpPr>
            <a:spLocks noGrp="1"/>
          </p:cNvSpPr>
          <p:nvPr>
            <p:ph type="title"/>
          </p:nvPr>
        </p:nvSpPr>
        <p:spPr>
          <a:xfrm>
            <a:off x="457200" y="274638"/>
            <a:ext cx="5562600" cy="411162"/>
          </a:xfrm>
        </p:spPr>
        <p:txBody>
          <a:bodyPr>
            <a:normAutofit/>
          </a:bodyPr>
          <a:lstStyle>
            <a:lvl1pPr algn="l">
              <a:buFont typeface="Arial"/>
              <a:buNone/>
              <a:defRPr sz="2800"/>
            </a:lvl1pPr>
          </a:lstStyle>
          <a:p>
            <a:r>
              <a:rPr lang="en-CA" smtClean="0"/>
              <a:t>Click to edit Master title style</a:t>
            </a:r>
            <a:endParaRPr lang="en-US" dirty="0"/>
          </a:p>
        </p:txBody>
      </p:sp>
      <p:sp>
        <p:nvSpPr>
          <p:cNvPr id="7" name="Text Placeholder 6"/>
          <p:cNvSpPr>
            <a:spLocks noGrp="1"/>
          </p:cNvSpPr>
          <p:nvPr>
            <p:ph type="body" sz="quarter" idx="13"/>
          </p:nvPr>
        </p:nvSpPr>
        <p:spPr>
          <a:xfrm>
            <a:off x="3124200" y="4572000"/>
            <a:ext cx="5867400" cy="2149475"/>
          </a:xfrm>
        </p:spPr>
        <p:txBody>
          <a:bodyPr/>
          <a:lstStyle>
            <a:lvl1pPr>
              <a:defRPr sz="2800"/>
            </a:lvl1pPr>
          </a:lstStyle>
          <a:p>
            <a:pPr lvl="0"/>
            <a:r>
              <a:rPr lang="en-CA" smtClean="0"/>
              <a:t>Click to edit Master text styles</a:t>
            </a:r>
          </a:p>
        </p:txBody>
      </p:sp>
      <p:sp>
        <p:nvSpPr>
          <p:cNvPr id="9" name="Picture Placeholder 8"/>
          <p:cNvSpPr>
            <a:spLocks noGrp="1"/>
          </p:cNvSpPr>
          <p:nvPr>
            <p:ph type="pic" sz="quarter" idx="14"/>
          </p:nvPr>
        </p:nvSpPr>
        <p:spPr>
          <a:xfrm>
            <a:off x="3124200" y="838200"/>
            <a:ext cx="5867400" cy="3733800"/>
          </a:xfrm>
        </p:spPr>
        <p:txBody>
          <a:bodyPr rtlCol="0">
            <a:normAutofit/>
          </a:bodyPr>
          <a:lstStyle/>
          <a:p>
            <a:pPr lvl="0"/>
            <a:endParaRPr lang="en-US" noProof="0" smtClean="0"/>
          </a:p>
        </p:txBody>
      </p:sp>
      <p:sp>
        <p:nvSpPr>
          <p:cNvPr id="8" name="Date Placeholder 2"/>
          <p:cNvSpPr>
            <a:spLocks noGrp="1"/>
          </p:cNvSpPr>
          <p:nvPr>
            <p:ph type="dt" sz="half" idx="15"/>
          </p:nvPr>
        </p:nvSpPr>
        <p:spPr/>
        <p:txBody>
          <a:bodyPr/>
          <a:lstStyle>
            <a:lvl1pPr>
              <a:defRPr/>
            </a:lvl1pPr>
          </a:lstStyle>
          <a:p>
            <a:pPr>
              <a:defRPr/>
            </a:pPr>
            <a:fld id="{A5792084-9591-3044-8AAA-07CADE0215B6}" type="datetime1">
              <a:rPr lang="en-US"/>
              <a:pPr>
                <a:defRPr/>
              </a:pPr>
              <a:t>9/7/14</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AF4E82-5EFA-1446-B67B-A5D82D21E6FB}" type="datetime1">
              <a:rPr lang="en-US"/>
              <a:pPr>
                <a:defRPr/>
              </a:pPr>
              <a:t>9/7/14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B1F426-B852-B54D-8D63-7568419C570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EEFD15-93F5-F94E-82F7-695F5F64E58B}" type="datetime1">
              <a:rPr lang="en-US"/>
              <a:pPr>
                <a:defRPr/>
              </a:pPr>
              <a:t>9/7/14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D2493-A307-9A4B-84E0-372020085A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40DB446-462D-BD46-9FC1-DFDAECDB409C}"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40DB446-462D-BD46-9FC1-DFDAECDB409C}" type="datetimeFigureOut">
              <a:rPr lang="en-US" smtClean="0"/>
              <a:pPr/>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40DB446-462D-BD46-9FC1-DFDAECDB409C}" type="datetimeFigureOut">
              <a:rPr lang="en-US" smtClean="0"/>
              <a:pPr/>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40DB446-462D-BD46-9FC1-DFDAECDB409C}" type="datetimeFigureOut">
              <a:rPr lang="en-US" smtClean="0"/>
              <a:pPr/>
              <a:t>9/7/14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40DB446-462D-BD46-9FC1-DFDAECDB409C}" type="datetimeFigureOut">
              <a:rPr lang="en-US" smtClean="0"/>
              <a:pPr/>
              <a:t>9/7/14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DB446-462D-BD46-9FC1-DFDAECDB409C}" type="datetimeFigureOut">
              <a:rPr lang="en-US" smtClean="0"/>
              <a:pPr/>
              <a:t>9/7/14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40DB446-462D-BD46-9FC1-DFDAECDB409C}" type="datetimeFigureOut">
              <a:rPr lang="en-US" smtClean="0"/>
              <a:pPr/>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40DB446-462D-BD46-9FC1-DFDAECDB409C}" type="datetimeFigureOut">
              <a:rPr lang="en-US" smtClean="0"/>
              <a:pPr/>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A8584-AF24-C34F-8423-B79083F531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DB446-462D-BD46-9FC1-DFDAECDB409C}" type="datetimeFigureOut">
              <a:rPr lang="en-US" smtClean="0"/>
              <a:pPr/>
              <a:t>9/7/14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A8584-AF24-C34F-8423-B79083F531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110" charset="0"/>
                <a:ea typeface="ＭＳ Ｐゴシック" pitchFamily="-110" charset="-128"/>
                <a:cs typeface="ＭＳ Ｐゴシック" pitchFamily="-110" charset="-128"/>
              </a:defRPr>
            </a:lvl1pPr>
          </a:lstStyle>
          <a:p>
            <a:pPr>
              <a:defRPr/>
            </a:pPr>
            <a:fld id="{78FE3647-A7E0-9845-A7CB-93018FBD9A7A}" type="datetime1">
              <a:rPr lang="en-US"/>
              <a:pPr>
                <a:defRPr/>
              </a:pPr>
              <a:t>9/7/14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110" charset="0"/>
                <a:ea typeface="ＭＳ Ｐゴシック" pitchFamily="-110" charset="-128"/>
                <a:cs typeface="ＭＳ Ｐゴシック" pitchFamily="-110" charset="-128"/>
              </a:defRPr>
            </a:lvl1pPr>
          </a:lstStyle>
          <a:p>
            <a:pPr>
              <a:defRPr/>
            </a:pPr>
            <a:fld id="{B69F47B1-D0A7-5845-B3E7-A507E1FE3E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tiff"/><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physics.umanitoba.ca/~english/2014fallphys1810/" TargetMode="External"/><Relationship Id="rId4"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8"/>
          <p:cNvSpPr>
            <a:spLocks noGrp="1"/>
          </p:cNvSpPr>
          <p:nvPr>
            <p:ph type="title"/>
          </p:nvPr>
        </p:nvSpPr>
        <p:spPr>
          <a:xfrm>
            <a:off x="457200" y="3740150"/>
            <a:ext cx="7696200" cy="438150"/>
          </a:xfrm>
        </p:spPr>
        <p:txBody>
          <a:bodyPr/>
          <a:lstStyle/>
          <a:p>
            <a:pPr eaLnBrk="1" hangingPunct="1"/>
            <a:r>
              <a:rPr lang="en-US" sz="2400" dirty="0" smtClean="0">
                <a:solidFill>
                  <a:srgbClr val="BFBFBF"/>
                </a:solidFill>
                <a:ea typeface="ＭＳ Ｐゴシック" pitchFamily="-101" charset="-128"/>
                <a:cs typeface="ＭＳ Ｐゴシック" pitchFamily="-101" charset="-128"/>
              </a:rPr>
              <a:t>Phys 1810 General Astronomy Fall 2014</a:t>
            </a:r>
          </a:p>
        </p:txBody>
      </p:sp>
      <p:pic>
        <p:nvPicPr>
          <p:cNvPr id="24579" name="Picture Placeholder 11" descr="atensionsbubbleneb.jpg"/>
          <p:cNvPicPr>
            <a:picLocks noGrp="1" noChangeAspect="1"/>
          </p:cNvPicPr>
          <p:nvPr>
            <p:ph type="pic" idx="1"/>
          </p:nvPr>
        </p:nvPicPr>
        <p:blipFill>
          <a:blip r:embed="rId3"/>
          <a:srcRect t="7782" b="7782"/>
          <a:stretch>
            <a:fillRect/>
          </a:stretch>
        </p:blipFill>
        <p:spPr>
          <a:xfrm>
            <a:off x="1143000" y="381000"/>
            <a:ext cx="6781800" cy="3359150"/>
          </a:xfrm>
        </p:spPr>
      </p:pic>
      <p:sp>
        <p:nvSpPr>
          <p:cNvPr id="24580" name="TextBox 12"/>
          <p:cNvSpPr txBox="1">
            <a:spLocks noChangeArrowheads="1"/>
          </p:cNvSpPr>
          <p:nvPr/>
        </p:nvSpPr>
        <p:spPr bwMode="auto">
          <a:xfrm>
            <a:off x="6934200" y="11113"/>
            <a:ext cx="2057400" cy="277812"/>
          </a:xfrm>
          <a:prstGeom prst="rect">
            <a:avLst/>
          </a:prstGeom>
          <a:noFill/>
          <a:ln w="9525">
            <a:noFill/>
            <a:miter lim="800000"/>
            <a:headEnd/>
            <a:tailEnd/>
          </a:ln>
        </p:spPr>
        <p:txBody>
          <a:bodyPr>
            <a:prstTxWarp prst="textNoShape">
              <a:avLst/>
            </a:prstTxWarp>
            <a:spAutoFit/>
          </a:bodyPr>
          <a:lstStyle/>
          <a:p>
            <a:r>
              <a:rPr lang="en-US" sz="1200" i="1">
                <a:solidFill>
                  <a:srgbClr val="A6A6A6"/>
                </a:solidFill>
                <a:latin typeface="Calibri" pitchFamily="-101" charset="0"/>
              </a:rPr>
              <a:t>Bubble Nebula – NGC 7635 </a:t>
            </a:r>
          </a:p>
        </p:txBody>
      </p:sp>
      <p:sp>
        <p:nvSpPr>
          <p:cNvPr id="24581" name="Text Placeholder 3"/>
          <p:cNvSpPr txBox="1">
            <a:spLocks/>
          </p:cNvSpPr>
          <p:nvPr/>
        </p:nvSpPr>
        <p:spPr bwMode="auto">
          <a:xfrm>
            <a:off x="457200" y="4548188"/>
            <a:ext cx="8305800" cy="709612"/>
          </a:xfrm>
          <a:prstGeom prst="rect">
            <a:avLst/>
          </a:prstGeom>
          <a:noFill/>
          <a:ln w="9525">
            <a:noFill/>
            <a:miter lim="800000"/>
            <a:headEnd/>
            <a:tailEnd/>
          </a:ln>
        </p:spPr>
        <p:txBody>
          <a:bodyPr>
            <a:prstTxWarp prst="textNoShape">
              <a:avLst/>
            </a:prstTxWarp>
          </a:bodyPr>
          <a:lstStyle/>
          <a:p>
            <a:pPr>
              <a:spcBef>
                <a:spcPct val="20000"/>
              </a:spcBef>
              <a:buFont typeface="Arial" pitchFamily="-101" charset="0"/>
              <a:buNone/>
            </a:pPr>
            <a:r>
              <a:rPr lang="en-US" sz="1800" dirty="0">
                <a:solidFill>
                  <a:srgbClr val="BFBFBF"/>
                </a:solidFill>
                <a:latin typeface="Verdana" pitchFamily="-101" charset="0"/>
              </a:rPr>
              <a:t>Labs: Mr. Ian </a:t>
            </a:r>
            <a:r>
              <a:rPr lang="en-US" sz="1800" dirty="0" smtClean="0">
                <a:solidFill>
                  <a:srgbClr val="BFBFBF"/>
                </a:solidFill>
                <a:latin typeface="Verdana" pitchFamily="-101" charset="0"/>
              </a:rPr>
              <a:t>Cameron  -- start Monday</a:t>
            </a:r>
          </a:p>
          <a:p>
            <a:pPr>
              <a:spcBef>
                <a:spcPct val="20000"/>
              </a:spcBef>
              <a:buFont typeface="Arial" pitchFamily="-101" charset="0"/>
              <a:buNone/>
            </a:pPr>
            <a:endParaRPr lang="en-US" sz="1800" dirty="0">
              <a:solidFill>
                <a:srgbClr val="BFBFBF"/>
              </a:solidFill>
              <a:latin typeface="Calibri" pitchFamily="-101" charset="0"/>
            </a:endParaRPr>
          </a:p>
        </p:txBody>
      </p:sp>
      <p:sp>
        <p:nvSpPr>
          <p:cNvPr id="24582" name="TextBox 10"/>
          <p:cNvSpPr txBox="1">
            <a:spLocks noChangeArrowheads="1"/>
          </p:cNvSpPr>
          <p:nvPr/>
        </p:nvSpPr>
        <p:spPr bwMode="auto">
          <a:xfrm>
            <a:off x="457200" y="4178300"/>
            <a:ext cx="3194050" cy="369888"/>
          </a:xfrm>
          <a:prstGeom prst="rect">
            <a:avLst/>
          </a:prstGeom>
          <a:noFill/>
          <a:ln w="9525">
            <a:noFill/>
            <a:miter lim="800000"/>
            <a:headEnd/>
            <a:tailEnd/>
          </a:ln>
        </p:spPr>
        <p:txBody>
          <a:bodyPr wrap="none">
            <a:prstTxWarp prst="textNoShape">
              <a:avLst/>
            </a:prstTxWarp>
            <a:spAutoFit/>
          </a:bodyPr>
          <a:lstStyle/>
          <a:p>
            <a:r>
              <a:rPr lang="en-US" sz="1800">
                <a:solidFill>
                  <a:srgbClr val="BFBFBF"/>
                </a:solidFill>
                <a:latin typeface="Verdana" pitchFamily="-101" charset="0"/>
              </a:rPr>
              <a:t>Professor Jayanne English</a:t>
            </a:r>
          </a:p>
        </p:txBody>
      </p:sp>
      <p:sp>
        <p:nvSpPr>
          <p:cNvPr id="24583" name="Rectangle 9"/>
          <p:cNvSpPr>
            <a:spLocks noChangeArrowheads="1"/>
          </p:cNvSpPr>
          <p:nvPr/>
        </p:nvSpPr>
        <p:spPr bwMode="auto">
          <a:xfrm>
            <a:off x="457200" y="5724525"/>
            <a:ext cx="7467600" cy="369888"/>
          </a:xfrm>
          <a:prstGeom prst="rect">
            <a:avLst/>
          </a:prstGeom>
          <a:noFill/>
          <a:ln w="9525">
            <a:noFill/>
            <a:miter lim="800000"/>
            <a:headEnd/>
            <a:tailEnd/>
          </a:ln>
        </p:spPr>
        <p:txBody>
          <a:bodyPr>
            <a:prstTxWarp prst="textNoShape">
              <a:avLst/>
            </a:prstTxWarp>
            <a:spAutoFit/>
          </a:bodyPr>
          <a:lstStyle/>
          <a:p>
            <a:r>
              <a:rPr lang="en-US" sz="1800">
                <a:solidFill>
                  <a:srgbClr val="BFBFBF"/>
                </a:solidFill>
                <a:latin typeface="Verdana" pitchFamily="-101" charset="0"/>
              </a:rPr>
              <a:t>A Survey of astronomical phenomena and objects. </a:t>
            </a:r>
            <a:endParaRPr 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cygnusstrip.jpg" descr="/Users/english/Documents/okanagankeycon/pics/cygnusstrip.jpg"/>
          <p:cNvPicPr>
            <a:picLocks noChangeAspect="1"/>
          </p:cNvPicPr>
          <p:nvPr/>
        </p:nvPicPr>
        <p:blipFill>
          <a:blip r:embed="rId3"/>
          <a:srcRect/>
          <a:stretch>
            <a:fillRect/>
          </a:stretch>
        </p:blipFill>
        <p:spPr bwMode="auto">
          <a:xfrm>
            <a:off x="4876800" y="0"/>
            <a:ext cx="3733800" cy="889000"/>
          </a:xfrm>
          <a:prstGeom prst="rect">
            <a:avLst/>
          </a:prstGeom>
          <a:noFill/>
          <a:ln w="9525">
            <a:noFill/>
            <a:miter lim="800000"/>
            <a:headEnd/>
            <a:tailEnd/>
          </a:ln>
        </p:spPr>
      </p:pic>
      <p:sp>
        <p:nvSpPr>
          <p:cNvPr id="123907" name="TextBox 5"/>
          <p:cNvSpPr txBox="1">
            <a:spLocks noChangeArrowheads="1"/>
          </p:cNvSpPr>
          <p:nvPr/>
        </p:nvSpPr>
        <p:spPr bwMode="auto">
          <a:xfrm>
            <a:off x="457200" y="303213"/>
            <a:ext cx="4639411" cy="584776"/>
          </a:xfrm>
          <a:prstGeom prst="rect">
            <a:avLst/>
          </a:prstGeom>
          <a:noFill/>
          <a:ln w="9525">
            <a:noFill/>
            <a:miter lim="800000"/>
            <a:headEnd/>
            <a:tailEnd/>
          </a:ln>
        </p:spPr>
        <p:txBody>
          <a:bodyPr wrap="none">
            <a:prstTxWarp prst="textNoShape">
              <a:avLst/>
            </a:prstTxWarp>
            <a:spAutoFit/>
          </a:bodyPr>
          <a:lstStyle/>
          <a:p>
            <a:pPr marL="457200" indent="-457200"/>
            <a:r>
              <a:rPr lang="en-US" sz="3200" dirty="0">
                <a:solidFill>
                  <a:srgbClr val="BFBFBF"/>
                </a:solidFill>
                <a:latin typeface="Calibri" pitchFamily="-101" charset="0"/>
              </a:rPr>
              <a:t>Syllabus</a:t>
            </a:r>
            <a:r>
              <a:rPr lang="en-US" sz="3200" dirty="0" smtClean="0">
                <a:solidFill>
                  <a:srgbClr val="BFBFBF"/>
                </a:solidFill>
                <a:latin typeface="Calibri" pitchFamily="-101" charset="0"/>
              </a:rPr>
              <a:t> Review Continued</a:t>
            </a:r>
            <a:endParaRPr lang="en-US" sz="3200" dirty="0">
              <a:solidFill>
                <a:srgbClr val="BFBFBF"/>
              </a:solidFill>
              <a:latin typeface="Calibri" pitchFamily="-101" charset="0"/>
            </a:endParaRPr>
          </a:p>
        </p:txBody>
      </p:sp>
      <p:sp>
        <p:nvSpPr>
          <p:cNvPr id="123908" name="TextBox 6"/>
          <p:cNvSpPr txBox="1">
            <a:spLocks noChangeArrowheads="1"/>
          </p:cNvSpPr>
          <p:nvPr/>
        </p:nvSpPr>
        <p:spPr bwMode="auto">
          <a:xfrm>
            <a:off x="762000" y="1143000"/>
            <a:ext cx="6519863" cy="2123658"/>
          </a:xfrm>
          <a:prstGeom prst="rect">
            <a:avLst/>
          </a:prstGeom>
          <a:noFill/>
          <a:ln w="9525">
            <a:noFill/>
            <a:miter lim="800000"/>
            <a:headEnd/>
            <a:tailEnd/>
          </a:ln>
        </p:spPr>
        <p:txBody>
          <a:bodyPr>
            <a:prstTxWarp prst="textNoShape">
              <a:avLst/>
            </a:prstTxWarp>
            <a:spAutoFit/>
          </a:bodyPr>
          <a:lstStyle/>
          <a:p>
            <a:pPr marL="457200" indent="-457200"/>
            <a:r>
              <a:rPr lang="en-US" sz="3200" dirty="0">
                <a:solidFill>
                  <a:srgbClr val="BFBFBF"/>
                </a:solidFill>
                <a:latin typeface="Calibri" pitchFamily="-101" charset="0"/>
              </a:rPr>
              <a:t>Office Hours:</a:t>
            </a:r>
          </a:p>
          <a:p>
            <a:pPr marL="914400" lvl="1" indent="-457200">
              <a:buFont typeface="Arial" pitchFamily="-101" charset="0"/>
              <a:buChar char="•"/>
            </a:pPr>
            <a:r>
              <a:rPr lang="en-US" sz="2000" dirty="0">
                <a:solidFill>
                  <a:srgbClr val="BFBFBF"/>
                </a:solidFill>
                <a:latin typeface="Calibri" pitchFamily="-101" charset="0"/>
              </a:rPr>
              <a:t>Monday 3:00 </a:t>
            </a:r>
            <a:r>
              <a:rPr lang="en-US" sz="2000" dirty="0" smtClean="0">
                <a:solidFill>
                  <a:srgbClr val="BFBFBF"/>
                </a:solidFill>
                <a:latin typeface="Calibri" pitchFamily="-101" charset="0"/>
              </a:rPr>
              <a:t>pm</a:t>
            </a:r>
          </a:p>
          <a:p>
            <a:pPr marL="914400" lvl="1" indent="-457200">
              <a:buFont typeface="Arial" pitchFamily="-101" charset="0"/>
              <a:buChar char="•"/>
            </a:pPr>
            <a:r>
              <a:rPr lang="en-US" sz="2000" dirty="0" smtClean="0">
                <a:solidFill>
                  <a:srgbClr val="BFBFBF"/>
                </a:solidFill>
                <a:latin typeface="Calibri" pitchFamily="-101" charset="0"/>
              </a:rPr>
              <a:t>Allen 514</a:t>
            </a:r>
          </a:p>
          <a:p>
            <a:pPr marL="914400" lvl="1" indent="-457200">
              <a:buFont typeface="Arial" pitchFamily="-101" charset="0"/>
              <a:buChar char="•"/>
            </a:pPr>
            <a:r>
              <a:rPr lang="en-US" sz="2000" dirty="0" smtClean="0">
                <a:solidFill>
                  <a:srgbClr val="BFBFBF"/>
                </a:solidFill>
                <a:latin typeface="Calibri" pitchFamily="-101" charset="0"/>
              </a:rPr>
              <a:t>individually or as a Discussion </a:t>
            </a:r>
            <a:r>
              <a:rPr lang="en-US" sz="2000" dirty="0">
                <a:solidFill>
                  <a:srgbClr val="BFBFBF"/>
                </a:solidFill>
                <a:latin typeface="Calibri" pitchFamily="-101" charset="0"/>
              </a:rPr>
              <a:t>Group</a:t>
            </a:r>
          </a:p>
          <a:p>
            <a:pPr marL="914400" lvl="1" indent="-457200">
              <a:buFont typeface="Arial" pitchFamily="-101" charset="0"/>
              <a:buChar char="•"/>
            </a:pPr>
            <a:r>
              <a:rPr lang="en-US" sz="2000" dirty="0">
                <a:solidFill>
                  <a:srgbClr val="BFBFBF"/>
                </a:solidFill>
                <a:latin typeface="Calibri" pitchFamily="-101" charset="0"/>
              </a:rPr>
              <a:t>Email to make an appointment with Prof. English and with Mr. Cameron</a:t>
            </a:r>
          </a:p>
        </p:txBody>
      </p:sp>
      <p:sp>
        <p:nvSpPr>
          <p:cNvPr id="6" name="TextBox 5"/>
          <p:cNvSpPr txBox="1"/>
          <p:nvPr/>
        </p:nvSpPr>
        <p:spPr>
          <a:xfrm>
            <a:off x="762000" y="3886200"/>
            <a:ext cx="6736790" cy="461665"/>
          </a:xfrm>
          <a:prstGeom prst="rect">
            <a:avLst/>
          </a:prstGeom>
          <a:noFill/>
        </p:spPr>
        <p:txBody>
          <a:bodyPr wrap="none" rtlCol="0">
            <a:spAutoFit/>
          </a:bodyPr>
          <a:lstStyle/>
          <a:p>
            <a:r>
              <a:rPr lang="en-US" sz="2400" dirty="0" smtClean="0"/>
              <a:t>Come </a:t>
            </a:r>
            <a:r>
              <a:rPr lang="en-US" sz="2400" dirty="0" smtClean="0"/>
              <a:t>visit </a:t>
            </a:r>
            <a:r>
              <a:rPr lang="en-US" sz="2400" dirty="0" smtClean="0"/>
              <a:t>if you have astronomy questions or ideas.</a:t>
            </a:r>
            <a:endParaRPr lang="en-US" sz="2400" dirty="0"/>
          </a:p>
        </p:txBody>
      </p:sp>
      <p:sp>
        <p:nvSpPr>
          <p:cNvPr id="8" name="TextBox 7"/>
          <p:cNvSpPr txBox="1"/>
          <p:nvPr/>
        </p:nvSpPr>
        <p:spPr>
          <a:xfrm>
            <a:off x="990600" y="5486400"/>
            <a:ext cx="3711272" cy="369332"/>
          </a:xfrm>
          <a:prstGeom prst="rect">
            <a:avLst/>
          </a:prstGeom>
          <a:noFill/>
        </p:spPr>
        <p:txBody>
          <a:bodyPr wrap="none" rtlCol="0">
            <a:spAutoFit/>
          </a:bodyPr>
          <a:lstStyle/>
          <a:p>
            <a:r>
              <a:rPr lang="en-US" dirty="0" smtClean="0"/>
              <a:t>Questions about course and syllabus?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4038600" cy="533400"/>
          </a:xfrm>
        </p:spPr>
        <p:txBody>
          <a:bodyPr/>
          <a:lstStyle/>
          <a:p>
            <a:pPr eaLnBrk="1" hangingPunct="1"/>
            <a:r>
              <a:rPr lang="en-US" sz="2800" smtClean="0">
                <a:solidFill>
                  <a:srgbClr val="BFBFBF"/>
                </a:solidFill>
                <a:ea typeface="ＭＳ Ｐゴシック" pitchFamily="-101" charset="-128"/>
                <a:cs typeface="ＭＳ Ｐゴシック" pitchFamily="-101" charset="-128"/>
              </a:rPr>
              <a:t>Phys 1810 Course Outline</a:t>
            </a:r>
          </a:p>
        </p:txBody>
      </p:sp>
      <p:pic>
        <p:nvPicPr>
          <p:cNvPr id="29699" name="cygnusstrip.jpg" descr="/Users/english/Documents/okanagankeycon/pics/cygnusstrip.jpg"/>
          <p:cNvPicPr>
            <a:picLocks noChangeAspect="1"/>
          </p:cNvPicPr>
          <p:nvPr/>
        </p:nvPicPr>
        <p:blipFill>
          <a:blip r:embed="rId3"/>
          <a:srcRect/>
          <a:stretch>
            <a:fillRect/>
          </a:stretch>
        </p:blipFill>
        <p:spPr bwMode="auto">
          <a:xfrm>
            <a:off x="5410200" y="0"/>
            <a:ext cx="3733800" cy="889000"/>
          </a:xfrm>
          <a:prstGeom prst="rect">
            <a:avLst/>
          </a:prstGeom>
          <a:noFill/>
          <a:ln w="9525">
            <a:noFill/>
            <a:miter lim="800000"/>
            <a:headEnd/>
            <a:tailEnd/>
          </a:ln>
        </p:spPr>
      </p:pic>
      <p:sp>
        <p:nvSpPr>
          <p:cNvPr id="7" name="TextBox 6"/>
          <p:cNvSpPr txBox="1">
            <a:spLocks noChangeArrowheads="1"/>
          </p:cNvSpPr>
          <p:nvPr/>
        </p:nvSpPr>
        <p:spPr bwMode="auto">
          <a:xfrm>
            <a:off x="2743200" y="1771710"/>
            <a:ext cx="8001000" cy="1323439"/>
          </a:xfrm>
          <a:prstGeom prst="rect">
            <a:avLst/>
          </a:prstGeom>
          <a:noFill/>
          <a:ln w="9525">
            <a:noFill/>
            <a:miter lim="800000"/>
            <a:headEnd/>
            <a:tailEnd/>
          </a:ln>
        </p:spPr>
        <p:txBody>
          <a:bodyPr>
            <a:prstTxWarp prst="textNoShape">
              <a:avLst/>
            </a:prstTxWarp>
            <a:spAutoFit/>
          </a:bodyPr>
          <a:lstStyle/>
          <a:p>
            <a:pPr marL="342900" indent="-342900">
              <a:buFont typeface="Calibri" pitchFamily="-101" charset="0"/>
              <a:buAutoNum type="arabicPeriod"/>
            </a:pPr>
            <a:r>
              <a:rPr lang="en-US" sz="2000" dirty="0" smtClean="0">
                <a:solidFill>
                  <a:srgbClr val="BFBFBF"/>
                </a:solidFill>
                <a:latin typeface="Calibri" pitchFamily="-101" charset="0"/>
              </a:rPr>
              <a:t>Vastness of the Universe:</a:t>
            </a:r>
          </a:p>
          <a:p>
            <a:pPr marL="800100" lvl="1" indent="-342900">
              <a:buFont typeface="Arial" pitchFamily="-101" charset="0"/>
              <a:buChar char="•"/>
            </a:pPr>
            <a:r>
              <a:rPr lang="en-US" sz="2000" dirty="0" smtClean="0">
                <a:solidFill>
                  <a:srgbClr val="BFBFBF"/>
                </a:solidFill>
                <a:latin typeface="Calibri" pitchFamily="-101" charset="0"/>
              </a:rPr>
              <a:t>Arithmetic, Powers of Ten,</a:t>
            </a:r>
          </a:p>
          <a:p>
            <a:pPr marL="800100" lvl="1" indent="-342900">
              <a:buFont typeface="Arial" pitchFamily="-101" charset="0"/>
              <a:buChar char="•"/>
            </a:pPr>
            <a:r>
              <a:rPr lang="en-US" sz="2000" dirty="0" smtClean="0">
                <a:solidFill>
                  <a:srgbClr val="BFBFBF"/>
                </a:solidFill>
                <a:latin typeface="Calibri" pitchFamily="-101" charset="0"/>
              </a:rPr>
              <a:t>Scales, coordinates, distances, sizes</a:t>
            </a:r>
          </a:p>
          <a:p>
            <a:pPr marL="800100" lvl="1" indent="-342900">
              <a:buFont typeface="Arial" pitchFamily="-101" charset="0"/>
              <a:buChar char="•"/>
            </a:pPr>
            <a:r>
              <a:rPr lang="en-US" sz="2000" dirty="0" smtClean="0">
                <a:solidFill>
                  <a:srgbClr val="FF0000"/>
                </a:solidFill>
                <a:latin typeface="Calibri" pitchFamily="-101" charset="0"/>
              </a:rPr>
              <a:t>Constellations  covered in the Lockhart Planetarium</a:t>
            </a:r>
            <a:endParaRPr lang="en-US" sz="2000" dirty="0">
              <a:solidFill>
                <a:srgbClr val="FF0000"/>
              </a:solidFill>
              <a:latin typeface="Calibri" pitchFamily="-101" charset="0"/>
            </a:endParaRPr>
          </a:p>
        </p:txBody>
      </p:sp>
      <p:sp>
        <p:nvSpPr>
          <p:cNvPr id="29703" name="TextBox 7"/>
          <p:cNvSpPr txBox="1">
            <a:spLocks noChangeArrowheads="1"/>
          </p:cNvSpPr>
          <p:nvPr/>
        </p:nvSpPr>
        <p:spPr bwMode="auto">
          <a:xfrm>
            <a:off x="438150" y="914400"/>
            <a:ext cx="8001000" cy="522288"/>
          </a:xfrm>
          <a:prstGeom prst="rect">
            <a:avLst/>
          </a:prstGeom>
          <a:noFill/>
          <a:ln w="9525">
            <a:noFill/>
            <a:miter lim="800000"/>
            <a:headEnd/>
            <a:tailEnd/>
          </a:ln>
        </p:spPr>
        <p:txBody>
          <a:bodyPr>
            <a:prstTxWarp prst="textNoShape">
              <a:avLst/>
            </a:prstTxWarp>
            <a:spAutoFit/>
          </a:bodyPr>
          <a:lstStyle/>
          <a:p>
            <a:r>
              <a:rPr lang="en-US" sz="2800" b="1" dirty="0">
                <a:solidFill>
                  <a:srgbClr val="BFBFBF"/>
                </a:solidFill>
                <a:latin typeface="Calibri" pitchFamily="-101" charset="0"/>
              </a:rPr>
              <a:t>A  SURVEY OF THE UNIVERSE.</a:t>
            </a:r>
          </a:p>
        </p:txBody>
      </p:sp>
      <p:sp>
        <p:nvSpPr>
          <p:cNvPr id="29704" name="TextBox 8"/>
          <p:cNvSpPr txBox="1">
            <a:spLocks noChangeArrowheads="1"/>
          </p:cNvSpPr>
          <p:nvPr/>
        </p:nvSpPr>
        <p:spPr bwMode="auto">
          <a:xfrm>
            <a:off x="438150" y="1371600"/>
            <a:ext cx="8477250" cy="400110"/>
          </a:xfrm>
          <a:prstGeom prst="rect">
            <a:avLst/>
          </a:prstGeom>
          <a:noFill/>
          <a:ln w="9525">
            <a:noFill/>
            <a:miter lim="800000"/>
            <a:headEnd/>
            <a:tailEnd/>
          </a:ln>
        </p:spPr>
        <p:txBody>
          <a:bodyPr wrap="square">
            <a:prstTxWarp prst="textNoShape">
              <a:avLst/>
            </a:prstTxWarp>
            <a:spAutoFit/>
          </a:bodyPr>
          <a:lstStyle/>
          <a:p>
            <a:r>
              <a:rPr lang="en-US" sz="2000" dirty="0">
                <a:solidFill>
                  <a:srgbClr val="BFBFBF"/>
                </a:solidFill>
                <a:latin typeface="Calibri" pitchFamily="-101" charset="0"/>
              </a:rPr>
              <a:t>The universe is defined to be the totality of all space, </a:t>
            </a:r>
            <a:r>
              <a:rPr lang="en-US" sz="2000" dirty="0" smtClean="0">
                <a:solidFill>
                  <a:srgbClr val="BFBFBF"/>
                </a:solidFill>
                <a:latin typeface="Calibri" pitchFamily="-101" charset="0"/>
              </a:rPr>
              <a:t>time, matter</a:t>
            </a:r>
            <a:r>
              <a:rPr lang="en-US" sz="2000" dirty="0">
                <a:solidFill>
                  <a:srgbClr val="BFBFBF"/>
                </a:solidFill>
                <a:latin typeface="Calibri" pitchFamily="-101" charset="0"/>
              </a:rPr>
              <a:t>, and energy.</a:t>
            </a:r>
          </a:p>
        </p:txBody>
      </p:sp>
      <p:sp>
        <p:nvSpPr>
          <p:cNvPr id="29705" name="TextBox 10"/>
          <p:cNvSpPr txBox="1">
            <a:spLocks noChangeArrowheads="1"/>
          </p:cNvSpPr>
          <p:nvPr/>
        </p:nvSpPr>
        <p:spPr bwMode="auto">
          <a:xfrm>
            <a:off x="2690813" y="427038"/>
            <a:ext cx="2719387" cy="461962"/>
          </a:xfrm>
          <a:prstGeom prst="rect">
            <a:avLst/>
          </a:prstGeom>
          <a:noFill/>
          <a:ln w="9525">
            <a:noFill/>
            <a:miter lim="800000"/>
            <a:headEnd/>
            <a:tailEnd/>
          </a:ln>
        </p:spPr>
        <p:txBody>
          <a:bodyPr wrap="none">
            <a:prstTxWarp prst="textNoShape">
              <a:avLst/>
            </a:prstTxWarp>
            <a:spAutoFit/>
          </a:bodyPr>
          <a:lstStyle/>
          <a:p>
            <a:r>
              <a:rPr lang="en-US">
                <a:solidFill>
                  <a:srgbClr val="BFBFBF"/>
                </a:solidFill>
                <a:latin typeface="Calibri" pitchFamily="-101" charset="0"/>
              </a:rPr>
              <a:t>Prof Jayanne English</a:t>
            </a:r>
          </a:p>
        </p:txBody>
      </p:sp>
      <p:pic>
        <p:nvPicPr>
          <p:cNvPr id="11" name="Picture 10" descr="scale1.tiff"/>
          <p:cNvPicPr>
            <a:picLocks noChangeAspect="1"/>
          </p:cNvPicPr>
          <p:nvPr/>
        </p:nvPicPr>
        <p:blipFill>
          <a:blip r:embed="rId4"/>
          <a:stretch>
            <a:fillRect/>
          </a:stretch>
        </p:blipFill>
        <p:spPr>
          <a:xfrm>
            <a:off x="3658520" y="3276600"/>
            <a:ext cx="4342480" cy="2819400"/>
          </a:xfrm>
          <a:prstGeom prst="rect">
            <a:avLst/>
          </a:prstGeom>
        </p:spPr>
      </p:pic>
      <p:pic>
        <p:nvPicPr>
          <p:cNvPr id="13" name="Picture 12" descr="starball.png"/>
          <p:cNvPicPr>
            <a:picLocks noChangeAspect="1"/>
          </p:cNvPicPr>
          <p:nvPr/>
        </p:nvPicPr>
        <p:blipFill>
          <a:blip r:embed="rId5"/>
          <a:stretch>
            <a:fillRect/>
          </a:stretch>
        </p:blipFill>
        <p:spPr>
          <a:xfrm>
            <a:off x="685800" y="2364938"/>
            <a:ext cx="1840869" cy="36024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4038600" cy="533400"/>
          </a:xfrm>
        </p:spPr>
        <p:txBody>
          <a:bodyPr/>
          <a:lstStyle/>
          <a:p>
            <a:pPr eaLnBrk="1" hangingPunct="1"/>
            <a:r>
              <a:rPr lang="en-US" sz="2800" smtClean="0">
                <a:solidFill>
                  <a:srgbClr val="BFBFBF"/>
                </a:solidFill>
                <a:ea typeface="ＭＳ Ｐゴシック" pitchFamily="-101" charset="-128"/>
                <a:cs typeface="ＭＳ Ｐゴシック" pitchFamily="-101" charset="-128"/>
              </a:rPr>
              <a:t>Phys 1810 Course Outline</a:t>
            </a:r>
          </a:p>
        </p:txBody>
      </p:sp>
      <p:pic>
        <p:nvPicPr>
          <p:cNvPr id="29699" name="cygnusstrip.jpg" descr="/Users/english/Documents/okanagankeycon/pics/cygnusstrip.jpg"/>
          <p:cNvPicPr>
            <a:picLocks noChangeAspect="1"/>
          </p:cNvPicPr>
          <p:nvPr/>
        </p:nvPicPr>
        <p:blipFill>
          <a:blip r:embed="rId3"/>
          <a:srcRect/>
          <a:stretch>
            <a:fillRect/>
          </a:stretch>
        </p:blipFill>
        <p:spPr bwMode="auto">
          <a:xfrm>
            <a:off x="5410200" y="0"/>
            <a:ext cx="3733800" cy="889000"/>
          </a:xfrm>
          <a:prstGeom prst="rect">
            <a:avLst/>
          </a:prstGeom>
          <a:noFill/>
          <a:ln w="9525">
            <a:noFill/>
            <a:miter lim="800000"/>
            <a:headEnd/>
            <a:tailEnd/>
          </a:ln>
        </p:spPr>
      </p:pic>
      <p:sp>
        <p:nvSpPr>
          <p:cNvPr id="6" name="TextBox 5"/>
          <p:cNvSpPr txBox="1">
            <a:spLocks noChangeArrowheads="1"/>
          </p:cNvSpPr>
          <p:nvPr/>
        </p:nvSpPr>
        <p:spPr bwMode="auto">
          <a:xfrm>
            <a:off x="381000" y="889000"/>
            <a:ext cx="8153400" cy="1323439"/>
          </a:xfrm>
          <a:prstGeom prst="rect">
            <a:avLst/>
          </a:prstGeom>
          <a:noFill/>
          <a:ln w="9525">
            <a:noFill/>
            <a:miter lim="800000"/>
            <a:headEnd/>
            <a:tailEnd/>
          </a:ln>
        </p:spPr>
        <p:txBody>
          <a:bodyPr>
            <a:prstTxWarp prst="textNoShape">
              <a:avLst/>
            </a:prstTxWarp>
            <a:spAutoFit/>
          </a:bodyPr>
          <a:lstStyle/>
          <a:p>
            <a:pPr marL="342900" indent="-342900"/>
            <a:r>
              <a:rPr lang="en-US" dirty="0">
                <a:solidFill>
                  <a:srgbClr val="BFBFBF"/>
                </a:solidFill>
                <a:latin typeface="Calibri" pitchFamily="-101" charset="0"/>
              </a:rPr>
              <a:t>2</a:t>
            </a:r>
            <a:r>
              <a:rPr lang="en-US" sz="2000" dirty="0">
                <a:solidFill>
                  <a:srgbClr val="BFBFBF"/>
                </a:solidFill>
                <a:latin typeface="Calibri" pitchFamily="-101" charset="0"/>
              </a:rPr>
              <a:t>. Fundamentals of how we know what we know:</a:t>
            </a:r>
          </a:p>
          <a:p>
            <a:pPr marL="800100" lvl="1" indent="-342900">
              <a:buFont typeface="Arial" pitchFamily="-101" charset="0"/>
              <a:buChar char="•"/>
            </a:pPr>
            <a:r>
              <a:rPr lang="en-US" sz="2000" dirty="0">
                <a:solidFill>
                  <a:srgbClr val="BFBFBF"/>
                </a:solidFill>
                <a:latin typeface="Calibri" pitchFamily="-101" charset="0"/>
              </a:rPr>
              <a:t>Light,</a:t>
            </a:r>
            <a:r>
              <a:rPr lang="en-US" sz="2000" dirty="0" smtClean="0">
                <a:solidFill>
                  <a:srgbClr val="BFBFBF"/>
                </a:solidFill>
                <a:latin typeface="Calibri" pitchFamily="-101" charset="0"/>
              </a:rPr>
              <a:t> electromagnetic radiation</a:t>
            </a:r>
            <a:r>
              <a:rPr lang="en-US" sz="2000" dirty="0">
                <a:solidFill>
                  <a:srgbClr val="BFBFBF"/>
                </a:solidFill>
                <a:latin typeface="Calibri" pitchFamily="-101" charset="0"/>
              </a:rPr>
              <a:t>, motion, gravity</a:t>
            </a:r>
          </a:p>
          <a:p>
            <a:pPr marL="800100" lvl="1" indent="-342900">
              <a:buFont typeface="Arial" pitchFamily="-101" charset="0"/>
              <a:buChar char="•"/>
            </a:pPr>
            <a:r>
              <a:rPr lang="en-US" sz="2000" dirty="0">
                <a:solidFill>
                  <a:srgbClr val="BFBFBF"/>
                </a:solidFill>
                <a:latin typeface="Calibri" pitchFamily="-101" charset="0"/>
              </a:rPr>
              <a:t>Telescopes &amp; detectors, resolution</a:t>
            </a:r>
          </a:p>
          <a:p>
            <a:pPr marL="800100" lvl="1" indent="-342900">
              <a:buFont typeface="Arial" pitchFamily="-101" charset="0"/>
              <a:buChar char="•"/>
            </a:pPr>
            <a:r>
              <a:rPr lang="en-US" sz="2000" dirty="0">
                <a:solidFill>
                  <a:srgbClr val="BFBFBF"/>
                </a:solidFill>
                <a:latin typeface="Calibri" pitchFamily="-101" charset="0"/>
              </a:rPr>
              <a:t>Brightness </a:t>
            </a:r>
            <a:r>
              <a:rPr lang="en-US" sz="2000" dirty="0" smtClean="0">
                <a:solidFill>
                  <a:srgbClr val="BFBFBF"/>
                </a:solidFill>
                <a:latin typeface="Calibri" pitchFamily="-101" charset="0"/>
              </a:rPr>
              <a:t>Law for distance to stars. </a:t>
            </a:r>
          </a:p>
          <a:p>
            <a:pPr marL="342900" indent="-342900"/>
            <a:endParaRPr lang="en-US" sz="2000" dirty="0">
              <a:solidFill>
                <a:srgbClr val="BFBFBF"/>
              </a:solidFill>
              <a:latin typeface="Calibri" pitchFamily="-101" charset="0"/>
            </a:endParaRPr>
          </a:p>
        </p:txBody>
      </p:sp>
      <p:pic>
        <p:nvPicPr>
          <p:cNvPr id="11" name="Picture 10" descr="jayanneHighSite.JPG"/>
          <p:cNvPicPr>
            <a:picLocks noChangeAspect="1"/>
          </p:cNvPicPr>
          <p:nvPr/>
        </p:nvPicPr>
        <p:blipFill>
          <a:blip r:embed="rId4"/>
          <a:stretch>
            <a:fillRect/>
          </a:stretch>
        </p:blipFill>
        <p:spPr>
          <a:xfrm>
            <a:off x="899083" y="2895600"/>
            <a:ext cx="3583460" cy="3314700"/>
          </a:xfrm>
          <a:prstGeom prst="rect">
            <a:avLst/>
          </a:prstGeom>
        </p:spPr>
      </p:pic>
      <p:sp>
        <p:nvSpPr>
          <p:cNvPr id="12" name="TextBox 11"/>
          <p:cNvSpPr txBox="1"/>
          <p:nvPr/>
        </p:nvSpPr>
        <p:spPr>
          <a:xfrm>
            <a:off x="4634943" y="4953000"/>
            <a:ext cx="3670857" cy="1200329"/>
          </a:xfrm>
          <a:prstGeom prst="rect">
            <a:avLst/>
          </a:prstGeom>
          <a:noFill/>
        </p:spPr>
        <p:txBody>
          <a:bodyPr wrap="square" rtlCol="0">
            <a:spAutoFit/>
          </a:bodyPr>
          <a:lstStyle/>
          <a:p>
            <a:r>
              <a:rPr lang="en-US" b="1" dirty="0" smtClean="0">
                <a:solidFill>
                  <a:schemeClr val="tx1">
                    <a:lumMod val="75000"/>
                  </a:schemeClr>
                </a:solidFill>
              </a:rPr>
              <a:t>ALMA</a:t>
            </a:r>
            <a:r>
              <a:rPr lang="en-US" dirty="0" smtClean="0">
                <a:solidFill>
                  <a:schemeClr val="tx1">
                    <a:lumMod val="75000"/>
                  </a:schemeClr>
                </a:solidFill>
              </a:rPr>
              <a:t>: Currently the most popular telescope with astronomers – the Atacama Large </a:t>
            </a:r>
            <a:r>
              <a:rPr lang="en-US" dirty="0" err="1" smtClean="0">
                <a:solidFill>
                  <a:schemeClr val="tx1">
                    <a:lumMod val="75000"/>
                  </a:schemeClr>
                </a:solidFill>
              </a:rPr>
              <a:t>Millimetre/submillimetre</a:t>
            </a:r>
            <a:r>
              <a:rPr lang="en-US" dirty="0" smtClean="0">
                <a:solidFill>
                  <a:schemeClr val="tx1">
                    <a:lumMod val="75000"/>
                  </a:schemeClr>
                </a:solidFill>
              </a:rPr>
              <a:t> Array, Chile.</a:t>
            </a:r>
            <a:endParaRPr lang="en-US"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4038600" cy="533400"/>
          </a:xfrm>
        </p:spPr>
        <p:txBody>
          <a:bodyPr/>
          <a:lstStyle/>
          <a:p>
            <a:pPr eaLnBrk="1" hangingPunct="1"/>
            <a:r>
              <a:rPr lang="en-US" sz="2800" smtClean="0">
                <a:solidFill>
                  <a:srgbClr val="BFBFBF"/>
                </a:solidFill>
                <a:ea typeface="ＭＳ Ｐゴシック" pitchFamily="-101" charset="-128"/>
                <a:cs typeface="ＭＳ Ｐゴシック" pitchFamily="-101" charset="-128"/>
              </a:rPr>
              <a:t>Phys 1810 Course Outline</a:t>
            </a:r>
          </a:p>
        </p:txBody>
      </p:sp>
      <p:pic>
        <p:nvPicPr>
          <p:cNvPr id="29699" name="cygnusstrip.jpg" descr="/Users/english/Documents/okanagankeycon/pics/cygnusstrip.jpg"/>
          <p:cNvPicPr>
            <a:picLocks noChangeAspect="1"/>
          </p:cNvPicPr>
          <p:nvPr/>
        </p:nvPicPr>
        <p:blipFill>
          <a:blip r:embed="rId3"/>
          <a:srcRect/>
          <a:stretch>
            <a:fillRect/>
          </a:stretch>
        </p:blipFill>
        <p:spPr bwMode="auto">
          <a:xfrm>
            <a:off x="5410200" y="0"/>
            <a:ext cx="3733800" cy="889000"/>
          </a:xfrm>
          <a:prstGeom prst="rect">
            <a:avLst/>
          </a:prstGeom>
          <a:noFill/>
          <a:ln w="9525">
            <a:noFill/>
            <a:miter lim="800000"/>
            <a:headEnd/>
            <a:tailEnd/>
          </a:ln>
        </p:spPr>
      </p:pic>
      <p:sp>
        <p:nvSpPr>
          <p:cNvPr id="10" name="TextBox 7"/>
          <p:cNvSpPr txBox="1">
            <a:spLocks noChangeArrowheads="1"/>
          </p:cNvSpPr>
          <p:nvPr/>
        </p:nvSpPr>
        <p:spPr bwMode="auto">
          <a:xfrm>
            <a:off x="381000" y="889000"/>
            <a:ext cx="8153400" cy="1938992"/>
          </a:xfrm>
          <a:prstGeom prst="rect">
            <a:avLst/>
          </a:prstGeom>
          <a:noFill/>
          <a:ln w="9525">
            <a:noFill/>
            <a:miter lim="800000"/>
            <a:headEnd/>
            <a:tailEnd/>
          </a:ln>
        </p:spPr>
        <p:txBody>
          <a:bodyPr>
            <a:prstTxWarp prst="textNoShape">
              <a:avLst/>
            </a:prstTxWarp>
            <a:spAutoFit/>
          </a:bodyPr>
          <a:lstStyle/>
          <a:p>
            <a:pPr marL="342900" indent="-342900"/>
            <a:r>
              <a:rPr lang="en-US" dirty="0">
                <a:solidFill>
                  <a:srgbClr val="BFBFBF"/>
                </a:solidFill>
                <a:latin typeface="Calibri" pitchFamily="-101" charset="0"/>
              </a:rPr>
              <a:t>3. </a:t>
            </a:r>
            <a:r>
              <a:rPr lang="en-US" sz="2000" dirty="0">
                <a:solidFill>
                  <a:srgbClr val="BFBFBF"/>
                </a:solidFill>
                <a:latin typeface="Calibri" pitchFamily="-101" charset="0"/>
              </a:rPr>
              <a:t>Cosmic Topics: </a:t>
            </a:r>
          </a:p>
          <a:p>
            <a:pPr marL="800100" lvl="1" indent="-342900">
              <a:buFont typeface="Arial" pitchFamily="-101" charset="0"/>
              <a:buChar char="•"/>
            </a:pPr>
            <a:r>
              <a:rPr lang="en-US" sz="2000" dirty="0">
                <a:solidFill>
                  <a:srgbClr val="BFBFBF"/>
                </a:solidFill>
                <a:latin typeface="Calibri" pitchFamily="-101" charset="0"/>
              </a:rPr>
              <a:t>Planets – our solar system and beyond</a:t>
            </a:r>
          </a:p>
          <a:p>
            <a:pPr marL="800100" lvl="1" indent="-342900">
              <a:buFont typeface="Arial" pitchFamily="-101" charset="0"/>
              <a:buChar char="•"/>
            </a:pPr>
            <a:r>
              <a:rPr lang="en-US" sz="2000" dirty="0">
                <a:solidFill>
                  <a:srgbClr val="BFBFBF"/>
                </a:solidFill>
                <a:latin typeface="Calibri" pitchFamily="-101" charset="0"/>
              </a:rPr>
              <a:t>Stars – their birth and death, exotic stars</a:t>
            </a:r>
          </a:p>
          <a:p>
            <a:pPr marL="800100" lvl="1" indent="-342900">
              <a:buFont typeface="Arial" pitchFamily="-101" charset="0"/>
              <a:buChar char="•"/>
            </a:pPr>
            <a:r>
              <a:rPr lang="en-US" sz="2000" dirty="0">
                <a:solidFill>
                  <a:srgbClr val="BFBFBF"/>
                </a:solidFill>
                <a:latin typeface="Calibri" pitchFamily="-101" charset="0"/>
              </a:rPr>
              <a:t>Black holes</a:t>
            </a:r>
          </a:p>
          <a:p>
            <a:pPr marL="800100" lvl="1" indent="-342900">
              <a:buFont typeface="Arial" pitchFamily="-101" charset="0"/>
              <a:buChar char="•"/>
            </a:pPr>
            <a:r>
              <a:rPr lang="en-US" sz="2000" dirty="0">
                <a:solidFill>
                  <a:srgbClr val="BFBFBF"/>
                </a:solidFill>
                <a:latin typeface="Calibri" pitchFamily="-101" charset="0"/>
              </a:rPr>
              <a:t>Galaxies – our Milky Way and beyond</a:t>
            </a:r>
          </a:p>
          <a:p>
            <a:pPr marL="800100" lvl="1" indent="-342900">
              <a:buFont typeface="Arial" pitchFamily="-101" charset="0"/>
              <a:buChar char="•"/>
            </a:pPr>
            <a:r>
              <a:rPr lang="en-US" sz="2000" dirty="0">
                <a:solidFill>
                  <a:srgbClr val="BFBFBF"/>
                </a:solidFill>
                <a:latin typeface="Calibri" pitchFamily="-101" charset="0"/>
              </a:rPr>
              <a:t>Cosmology – e.g. dark matter and dark energy (things we can’t see)</a:t>
            </a:r>
          </a:p>
        </p:txBody>
      </p:sp>
      <p:pic>
        <p:nvPicPr>
          <p:cNvPr id="11" name="Picture Placeholder 3" descr="lect1Backlit_Saturn1.jpg"/>
          <p:cNvPicPr>
            <a:picLocks noGrp="1" noChangeAspect="1"/>
          </p:cNvPicPr>
          <p:nvPr>
            <p:ph type="pic" idx="1"/>
          </p:nvPr>
        </p:nvPicPr>
        <p:blipFill>
          <a:blip r:embed="rId4"/>
          <a:srcRect t="-230" b="-230"/>
          <a:stretch>
            <a:fillRect/>
          </a:stretch>
        </p:blipFill>
        <p:spPr>
          <a:xfrm>
            <a:off x="1066800" y="2924962"/>
            <a:ext cx="6400800" cy="3171038"/>
          </a:xfrm>
        </p:spPr>
      </p:pic>
      <p:sp>
        <p:nvSpPr>
          <p:cNvPr id="12" name="TextBox 11"/>
          <p:cNvSpPr txBox="1"/>
          <p:nvPr/>
        </p:nvSpPr>
        <p:spPr>
          <a:xfrm>
            <a:off x="1887409" y="6096000"/>
            <a:ext cx="5064382" cy="369332"/>
          </a:xfrm>
          <a:prstGeom prst="rect">
            <a:avLst/>
          </a:prstGeom>
          <a:noFill/>
        </p:spPr>
        <p:txBody>
          <a:bodyPr wrap="none" rtlCol="0">
            <a:spAutoFit/>
          </a:bodyPr>
          <a:lstStyle/>
          <a:p>
            <a:r>
              <a:rPr lang="en-US" dirty="0" smtClean="0">
                <a:solidFill>
                  <a:srgbClr val="BFBFBF"/>
                </a:solidFill>
              </a:rPr>
              <a:t>Saturn, backlit by the Sun (NASA, Cassini Spacecraft)</a:t>
            </a:r>
            <a:endParaRPr lang="en-US" dirty="0">
              <a:solidFill>
                <a:srgbClr val="BFBFB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8" name="Picture Placeholder 3" descr="19cygnus800x686cygnusMOM_25um60um21cm74cm_q75.jpg"/>
          <p:cNvPicPr>
            <a:picLocks noGrp="1" noChangeAspect="1"/>
          </p:cNvPicPr>
          <p:nvPr>
            <p:ph type="pic" idx="1"/>
          </p:nvPr>
        </p:nvPicPr>
        <p:blipFill>
          <a:blip r:embed="rId3"/>
          <a:srcRect l="-36543" r="-36543"/>
          <a:stretch>
            <a:fillRect/>
          </a:stretch>
        </p:blipFill>
        <p:spPr/>
      </p:pic>
      <p:sp>
        <p:nvSpPr>
          <p:cNvPr id="75779" name="Rectangle 4"/>
          <p:cNvSpPr>
            <a:spLocks noChangeArrowheads="1"/>
          </p:cNvSpPr>
          <p:nvPr/>
        </p:nvSpPr>
        <p:spPr bwMode="auto">
          <a:xfrm>
            <a:off x="3352800" y="4953000"/>
            <a:ext cx="4191000" cy="307975"/>
          </a:xfrm>
          <a:prstGeom prst="rect">
            <a:avLst/>
          </a:prstGeom>
          <a:noFill/>
          <a:ln w="9525">
            <a:noFill/>
            <a:miter lim="800000"/>
            <a:headEnd/>
            <a:tailEnd/>
          </a:ln>
        </p:spPr>
        <p:txBody>
          <a:bodyPr>
            <a:prstTxWarp prst="textNoShape">
              <a:avLst/>
            </a:prstTxWarp>
            <a:spAutoFit/>
          </a:bodyPr>
          <a:lstStyle/>
          <a:p>
            <a:r>
              <a:rPr lang="en-US" sz="1400">
                <a:solidFill>
                  <a:srgbClr val="DDDDDD"/>
                </a:solidFill>
              </a:rPr>
              <a:t>Jayanne English and A. Russ Taylor for CGPS</a:t>
            </a:r>
          </a:p>
        </p:txBody>
      </p:sp>
      <p:sp>
        <p:nvSpPr>
          <p:cNvPr id="4" name="TextBox 3"/>
          <p:cNvSpPr txBox="1"/>
          <p:nvPr/>
        </p:nvSpPr>
        <p:spPr>
          <a:xfrm>
            <a:off x="2514600" y="5867400"/>
            <a:ext cx="3697046" cy="461665"/>
          </a:xfrm>
          <a:prstGeom prst="rect">
            <a:avLst/>
          </a:prstGeom>
          <a:noFill/>
        </p:spPr>
        <p:txBody>
          <a:bodyPr wrap="none" rtlCol="0">
            <a:spAutoFit/>
          </a:bodyPr>
          <a:lstStyle/>
          <a:p>
            <a:r>
              <a:rPr lang="en-US" sz="2400" dirty="0" smtClean="0"/>
              <a:t>The Birth and Death of Stars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Placeholder 3" descr="13pillars4_hst_big.jpg"/>
          <p:cNvPicPr>
            <a:picLocks noGrp="1" noChangeAspect="1"/>
          </p:cNvPicPr>
          <p:nvPr>
            <p:ph type="pic" idx="1"/>
          </p:nvPr>
        </p:nvPicPr>
        <p:blipFill>
          <a:blip r:embed="rId3"/>
          <a:srcRect l="-15065" r="-8868" b="1851"/>
          <a:stretch>
            <a:fillRect/>
          </a:stretch>
        </p:blipFill>
        <p:spPr>
          <a:xfrm>
            <a:off x="152400" y="381000"/>
            <a:ext cx="4572000" cy="4038600"/>
          </a:xfrm>
        </p:spPr>
      </p:pic>
      <p:pic>
        <p:nvPicPr>
          <p:cNvPr id="3" name="Picture Placeholder 3" descr="16ppd1995-45-b-web_print.jpg"/>
          <p:cNvPicPr>
            <a:picLocks noChangeAspect="1"/>
          </p:cNvPicPr>
          <p:nvPr/>
        </p:nvPicPr>
        <p:blipFill>
          <a:blip r:embed="rId4"/>
          <a:srcRect l="-15100" r="-12893" b="1852"/>
          <a:stretch>
            <a:fillRect/>
          </a:stretch>
        </p:blipFill>
        <p:spPr bwMode="auto">
          <a:xfrm>
            <a:off x="4495800" y="381000"/>
            <a:ext cx="4419600" cy="4038600"/>
          </a:xfrm>
          <a:prstGeom prst="rect">
            <a:avLst/>
          </a:prstGeom>
          <a:noFill/>
          <a:ln w="9525">
            <a:noFill/>
            <a:miter lim="800000"/>
            <a:headEnd/>
            <a:tailEnd/>
          </a:ln>
        </p:spPr>
      </p:pic>
      <p:sp>
        <p:nvSpPr>
          <p:cNvPr id="4" name="TextBox 3"/>
          <p:cNvSpPr txBox="1"/>
          <p:nvPr/>
        </p:nvSpPr>
        <p:spPr>
          <a:xfrm>
            <a:off x="1572600" y="4905345"/>
            <a:ext cx="1164001" cy="400110"/>
          </a:xfrm>
          <a:prstGeom prst="rect">
            <a:avLst/>
          </a:prstGeom>
          <a:noFill/>
        </p:spPr>
        <p:txBody>
          <a:bodyPr wrap="none" rtlCol="0">
            <a:spAutoFit/>
          </a:bodyPr>
          <a:lstStyle/>
          <a:p>
            <a:r>
              <a:rPr lang="en-US" sz="2000" dirty="0" smtClean="0">
                <a:solidFill>
                  <a:srgbClr val="BFBFBF"/>
                </a:solidFill>
              </a:rPr>
              <a:t>Star Birth </a:t>
            </a:r>
            <a:endParaRPr lang="en-US" sz="2000" dirty="0">
              <a:solidFill>
                <a:srgbClr val="BFBFBF"/>
              </a:solidFill>
            </a:endParaRPr>
          </a:p>
        </p:txBody>
      </p:sp>
      <p:sp>
        <p:nvSpPr>
          <p:cNvPr id="5" name="TextBox 4"/>
          <p:cNvSpPr txBox="1"/>
          <p:nvPr/>
        </p:nvSpPr>
        <p:spPr>
          <a:xfrm>
            <a:off x="5943600" y="4905345"/>
            <a:ext cx="1412216" cy="400110"/>
          </a:xfrm>
          <a:prstGeom prst="rect">
            <a:avLst/>
          </a:prstGeom>
          <a:noFill/>
        </p:spPr>
        <p:txBody>
          <a:bodyPr wrap="none" rtlCol="0">
            <a:spAutoFit/>
          </a:bodyPr>
          <a:lstStyle/>
          <a:p>
            <a:r>
              <a:rPr lang="en-US" sz="2000" dirty="0" smtClean="0">
                <a:solidFill>
                  <a:srgbClr val="BFBFBF"/>
                </a:solidFill>
              </a:rPr>
              <a:t>Planet Birth</a:t>
            </a:r>
            <a:endParaRPr lang="en-US" sz="2000" dirty="0">
              <a:solidFill>
                <a:srgbClr val="BFBFB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Placeholder 3" descr="20ring9901a.jpg"/>
          <p:cNvPicPr>
            <a:picLocks noGrp="1" noChangeAspect="1"/>
          </p:cNvPicPr>
          <p:nvPr>
            <p:ph type="pic" idx="1"/>
          </p:nvPr>
        </p:nvPicPr>
        <p:blipFill>
          <a:blip r:embed="rId3"/>
          <a:srcRect l="-9027" r="-9028"/>
          <a:stretch>
            <a:fillRect/>
          </a:stretch>
        </p:blipFill>
        <p:spPr>
          <a:xfrm>
            <a:off x="723900" y="381000"/>
            <a:ext cx="3886200" cy="4114800"/>
          </a:xfrm>
        </p:spPr>
      </p:pic>
      <p:sp>
        <p:nvSpPr>
          <p:cNvPr id="69635" name="TextBox 2"/>
          <p:cNvSpPr txBox="1">
            <a:spLocks noChangeArrowheads="1"/>
          </p:cNvSpPr>
          <p:nvPr/>
        </p:nvSpPr>
        <p:spPr bwMode="auto">
          <a:xfrm>
            <a:off x="2955343" y="4951413"/>
            <a:ext cx="3369257"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BFBFBF"/>
                </a:solidFill>
              </a:rPr>
              <a:t>The Death of Stars like our Sun</a:t>
            </a:r>
          </a:p>
        </p:txBody>
      </p:sp>
      <p:pic>
        <p:nvPicPr>
          <p:cNvPr id="4" name="Picture Placeholder 3" descr="21pn0427aa.jpg"/>
          <p:cNvPicPr>
            <a:picLocks noChangeAspect="1"/>
          </p:cNvPicPr>
          <p:nvPr/>
        </p:nvPicPr>
        <p:blipFill>
          <a:blip r:embed="rId4"/>
          <a:srcRect l="2546" r="-27016"/>
          <a:stretch>
            <a:fillRect/>
          </a:stretch>
        </p:blipFill>
        <p:spPr bwMode="auto">
          <a:xfrm>
            <a:off x="4610100" y="381000"/>
            <a:ext cx="40973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Placeholder 3" descr="03sombero.jpg"/>
          <p:cNvPicPr>
            <a:picLocks noGrp="1" noChangeAspect="1"/>
          </p:cNvPicPr>
          <p:nvPr>
            <p:ph type="pic" idx="1"/>
          </p:nvPr>
        </p:nvPicPr>
        <p:blipFill>
          <a:blip r:embed="rId3"/>
          <a:srcRect l="-30740" r="-30740"/>
          <a:stretch>
            <a:fillRect/>
          </a:stretch>
        </p:blipFill>
        <p:spPr/>
      </p:pic>
      <p:sp>
        <p:nvSpPr>
          <p:cNvPr id="3" name="TextBox 2"/>
          <p:cNvSpPr txBox="1"/>
          <p:nvPr/>
        </p:nvSpPr>
        <p:spPr>
          <a:xfrm>
            <a:off x="2057400" y="5029200"/>
            <a:ext cx="5407199" cy="707886"/>
          </a:xfrm>
          <a:prstGeom prst="rect">
            <a:avLst/>
          </a:prstGeom>
          <a:noFill/>
        </p:spPr>
        <p:txBody>
          <a:bodyPr wrap="none" rtlCol="0">
            <a:spAutoFit/>
          </a:bodyPr>
          <a:lstStyle/>
          <a:p>
            <a:pPr algn="ctr"/>
            <a:r>
              <a:rPr lang="en-US" sz="2000" dirty="0" smtClean="0">
                <a:solidFill>
                  <a:srgbClr val="BFBFBF"/>
                </a:solidFill>
              </a:rPr>
              <a:t>Galaxies </a:t>
            </a:r>
          </a:p>
          <a:p>
            <a:pPr algn="ctr"/>
            <a:r>
              <a:rPr lang="en-US" sz="2000" dirty="0" smtClean="0">
                <a:solidFill>
                  <a:srgbClr val="BFBFBF"/>
                </a:solidFill>
              </a:rPr>
              <a:t>The habitats of stars, black holes, and dark matter.</a:t>
            </a:r>
            <a:endParaRPr lang="en-US" sz="2000" dirty="0">
              <a:solidFill>
                <a:srgbClr val="BFBFB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Placeholder 3" descr="seyfertsextetfull_jpg.jpg"/>
          <p:cNvPicPr>
            <a:picLocks noGrp="1" noChangeAspect="1"/>
          </p:cNvPicPr>
          <p:nvPr>
            <p:ph type="pic" idx="1"/>
          </p:nvPr>
        </p:nvPicPr>
        <p:blipFill>
          <a:blip r:embed="rId3"/>
          <a:srcRect l="-13312" r="-12323" b="5556"/>
          <a:stretch>
            <a:fillRect/>
          </a:stretch>
        </p:blipFill>
        <p:spPr>
          <a:xfrm>
            <a:off x="-381000" y="609600"/>
            <a:ext cx="5194506" cy="3657600"/>
          </a:xfrm>
        </p:spPr>
      </p:pic>
      <p:sp>
        <p:nvSpPr>
          <p:cNvPr id="38915" name="TextBox 4"/>
          <p:cNvSpPr txBox="1">
            <a:spLocks noChangeArrowheads="1"/>
          </p:cNvSpPr>
          <p:nvPr/>
        </p:nvSpPr>
        <p:spPr bwMode="auto">
          <a:xfrm>
            <a:off x="272037" y="4495800"/>
            <a:ext cx="3842763" cy="261610"/>
          </a:xfrm>
          <a:prstGeom prst="rect">
            <a:avLst/>
          </a:prstGeom>
          <a:noFill/>
          <a:ln w="9525">
            <a:noFill/>
            <a:miter lim="800000"/>
            <a:headEnd/>
            <a:tailEnd/>
          </a:ln>
        </p:spPr>
        <p:txBody>
          <a:bodyPr wrap="none">
            <a:prstTxWarp prst="textNoShape">
              <a:avLst/>
            </a:prstTxWarp>
            <a:spAutoFit/>
          </a:bodyPr>
          <a:lstStyle/>
          <a:p>
            <a:r>
              <a:rPr lang="en-US" sz="1100" dirty="0" err="1">
                <a:solidFill>
                  <a:srgbClr val="BFBFBF"/>
                </a:solidFill>
              </a:rPr>
              <a:t>Seyfert’s</a:t>
            </a:r>
            <a:r>
              <a:rPr lang="en-US" sz="1100" dirty="0">
                <a:solidFill>
                  <a:srgbClr val="BFBFBF"/>
                </a:solidFill>
              </a:rPr>
              <a:t> Sextet: </a:t>
            </a:r>
            <a:r>
              <a:rPr lang="en-US" sz="1100" dirty="0" err="1">
                <a:solidFill>
                  <a:srgbClr val="BFBFBF"/>
                </a:solidFill>
              </a:rPr>
              <a:t>Jayanne</a:t>
            </a:r>
            <a:r>
              <a:rPr lang="en-US" sz="1100" dirty="0">
                <a:solidFill>
                  <a:srgbClr val="BFBFBF"/>
                </a:solidFill>
              </a:rPr>
              <a:t> English, Chris Palma et al. (NASA’s HST)</a:t>
            </a:r>
          </a:p>
        </p:txBody>
      </p:sp>
      <p:sp>
        <p:nvSpPr>
          <p:cNvPr id="38916" name="TextBox 3"/>
          <p:cNvSpPr txBox="1">
            <a:spLocks noChangeArrowheads="1"/>
          </p:cNvSpPr>
          <p:nvPr/>
        </p:nvSpPr>
        <p:spPr bwMode="auto">
          <a:xfrm>
            <a:off x="844871" y="5029200"/>
            <a:ext cx="2126929"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BFBFBF"/>
                </a:solidFill>
              </a:rPr>
              <a:t>Groups of Galaxies</a:t>
            </a:r>
          </a:p>
        </p:txBody>
      </p:sp>
      <p:pic>
        <p:nvPicPr>
          <p:cNvPr id="5" name="Picture Placeholder 2" descr="22abell.jpg"/>
          <p:cNvPicPr>
            <a:picLocks noChangeAspect="1"/>
          </p:cNvPicPr>
          <p:nvPr/>
        </p:nvPicPr>
        <p:blipFill>
          <a:blip r:embed="rId4"/>
          <a:srcRect l="1891" t="8084" r="42327" b="20969"/>
          <a:stretch>
            <a:fillRect/>
          </a:stretch>
        </p:blipFill>
        <p:spPr bwMode="auto">
          <a:xfrm>
            <a:off x="4419600" y="1371600"/>
            <a:ext cx="4495800" cy="2362200"/>
          </a:xfrm>
          <a:prstGeom prst="rect">
            <a:avLst/>
          </a:prstGeom>
          <a:noFill/>
          <a:ln w="9525">
            <a:noFill/>
            <a:miter lim="800000"/>
            <a:headEnd/>
            <a:tailEnd/>
          </a:ln>
        </p:spPr>
      </p:pic>
      <p:sp>
        <p:nvSpPr>
          <p:cNvPr id="6" name="TextBox 3"/>
          <p:cNvSpPr txBox="1">
            <a:spLocks noChangeArrowheads="1"/>
          </p:cNvSpPr>
          <p:nvPr/>
        </p:nvSpPr>
        <p:spPr bwMode="auto">
          <a:xfrm>
            <a:off x="5486400" y="5029200"/>
            <a:ext cx="219994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BFBFBF"/>
                </a:solidFill>
              </a:rPr>
              <a:t>Clusters of Galaxies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Placeholder 5" descr="GOODSdeepfieldhs-2010-01-a-web_print.jpg"/>
          <p:cNvPicPr>
            <a:picLocks noGrp="1" noChangeAspect="1"/>
          </p:cNvPicPr>
          <p:nvPr>
            <p:ph type="pic" idx="1"/>
          </p:nvPr>
        </p:nvPicPr>
        <p:blipFill>
          <a:blip r:embed="rId3"/>
          <a:srcRect l="-1389" r="-1389"/>
          <a:stretch>
            <a:fillRect/>
          </a:stretch>
        </p:blipFill>
        <p:spPr/>
      </p:pic>
      <p:sp>
        <p:nvSpPr>
          <p:cNvPr id="34819" name="TextBox 6"/>
          <p:cNvSpPr txBox="1">
            <a:spLocks noChangeArrowheads="1"/>
          </p:cNvSpPr>
          <p:nvPr/>
        </p:nvSpPr>
        <p:spPr bwMode="auto">
          <a:xfrm>
            <a:off x="762000" y="4799013"/>
            <a:ext cx="7772400"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BFBFBF"/>
                </a:solidFill>
              </a:rPr>
              <a:t>Cosmology – the accelerating expansion of the universe and Dark Energy</a:t>
            </a:r>
            <a:endParaRPr lang="en-US" sz="2000" dirty="0">
              <a:solidFill>
                <a:srgbClr val="BFBFB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685800" y="1"/>
            <a:ext cx="7086600" cy="990600"/>
          </a:xfrm>
        </p:spPr>
        <p:txBody>
          <a:bodyPr/>
          <a:lstStyle/>
          <a:p>
            <a:r>
              <a:rPr lang="en-US" dirty="0" smtClean="0">
                <a:ea typeface="ＭＳ Ｐゴシック" pitchFamily="-101" charset="-128"/>
                <a:cs typeface="ＭＳ Ｐゴシック" pitchFamily="-101" charset="-128"/>
              </a:rPr>
              <a:t>University Announcements </a:t>
            </a:r>
            <a:endParaRPr lang="en-US" dirty="0">
              <a:ea typeface="ＭＳ Ｐゴシック" pitchFamily="-101" charset="-128"/>
              <a:cs typeface="ＭＳ Ｐゴシック" pitchFamily="-101" charset="-128"/>
            </a:endParaRPr>
          </a:p>
        </p:txBody>
      </p:sp>
      <p:sp>
        <p:nvSpPr>
          <p:cNvPr id="3" name="Subtitle 2"/>
          <p:cNvSpPr>
            <a:spLocks noGrp="1"/>
          </p:cNvSpPr>
          <p:nvPr>
            <p:ph type="subTitle" idx="1"/>
          </p:nvPr>
        </p:nvSpPr>
        <p:spPr>
          <a:xfrm>
            <a:off x="0" y="4128136"/>
            <a:ext cx="4267200" cy="1143000"/>
          </a:xfrm>
        </p:spPr>
        <p:txBody>
          <a:bodyPr/>
          <a:lstStyle/>
          <a:p>
            <a:pPr>
              <a:buFont typeface="Arial" pitchFamily="-106" charset="0"/>
              <a:buNone/>
              <a:defRPr/>
            </a:pPr>
            <a:r>
              <a:rPr lang="en-US" dirty="0" smtClean="0"/>
              <a:t>Only use your UM email</a:t>
            </a:r>
            <a:endParaRPr lang="en-US" dirty="0"/>
          </a:p>
        </p:txBody>
      </p:sp>
      <p:pic>
        <p:nvPicPr>
          <p:cNvPr id="115716" name="Picture 3"/>
          <p:cNvPicPr>
            <a:picLocks noChangeAspect="1"/>
          </p:cNvPicPr>
          <p:nvPr/>
        </p:nvPicPr>
        <p:blipFill>
          <a:blip r:embed="rId2"/>
          <a:srcRect/>
          <a:stretch>
            <a:fillRect/>
          </a:stretch>
        </p:blipFill>
        <p:spPr bwMode="auto">
          <a:xfrm>
            <a:off x="304800" y="990601"/>
            <a:ext cx="4648200" cy="3137535"/>
          </a:xfrm>
          <a:prstGeom prst="rect">
            <a:avLst/>
          </a:prstGeom>
          <a:noFill/>
          <a:ln w="9525">
            <a:noFill/>
            <a:miter lim="800000"/>
            <a:headEnd/>
            <a:tailEnd/>
          </a:ln>
        </p:spPr>
      </p:pic>
      <p:pic>
        <p:nvPicPr>
          <p:cNvPr id="5" name="Picture 4" descr="fire"/>
          <p:cNvPicPr>
            <a:picLocks noChangeAspect="1"/>
          </p:cNvPicPr>
          <p:nvPr/>
        </p:nvPicPr>
        <p:blipFill>
          <a:blip r:embed="rId3"/>
          <a:stretch>
            <a:fillRect/>
          </a:stretch>
        </p:blipFill>
        <p:spPr>
          <a:xfrm>
            <a:off x="4572000" y="3200400"/>
            <a:ext cx="4572000" cy="3429000"/>
          </a:xfrm>
          <a:prstGeom prst="rect">
            <a:avLst/>
          </a:prstGeom>
        </p:spPr>
      </p:pic>
      <p:sp>
        <p:nvSpPr>
          <p:cNvPr id="6" name="TextBox 7"/>
          <p:cNvSpPr txBox="1">
            <a:spLocks noChangeArrowheads="1"/>
          </p:cNvSpPr>
          <p:nvPr/>
        </p:nvSpPr>
        <p:spPr bwMode="auto">
          <a:xfrm>
            <a:off x="304800" y="5059362"/>
            <a:ext cx="4267200"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FF6600"/>
                </a:solidFill>
              </a:rPr>
              <a:t>Read about consequences of cheating and </a:t>
            </a:r>
            <a:r>
              <a:rPr lang="en-US" sz="2400" dirty="0" err="1" smtClean="0">
                <a:solidFill>
                  <a:srgbClr val="FF6600"/>
                </a:solidFill>
              </a:rPr>
              <a:t>plagarism</a:t>
            </a:r>
            <a:r>
              <a:rPr lang="en-US" sz="2400" dirty="0" smtClean="0">
                <a:solidFill>
                  <a:srgbClr val="FF6600"/>
                </a:solidFill>
              </a:rPr>
              <a:t> via links on the syllabus. </a:t>
            </a:r>
            <a:endParaRPr lang="en-US" sz="2400" dirty="0">
              <a:solidFill>
                <a:srgbClr val="FF6600"/>
              </a:solidFill>
            </a:endParaRPr>
          </a:p>
        </p:txBody>
      </p:sp>
      <p:sp>
        <p:nvSpPr>
          <p:cNvPr id="7" name="Rectangle 6"/>
          <p:cNvSpPr/>
          <p:nvPr/>
        </p:nvSpPr>
        <p:spPr>
          <a:xfrm>
            <a:off x="5334000" y="990601"/>
            <a:ext cx="3505200" cy="1754327"/>
          </a:xfrm>
          <a:prstGeom prst="rect">
            <a:avLst/>
          </a:prstGeom>
        </p:spPr>
        <p:txBody>
          <a:bodyPr wrap="square">
            <a:spAutoFit/>
          </a:bodyPr>
          <a:lstStyle/>
          <a:p>
            <a:r>
              <a:rPr lang="en-US" dirty="0" smtClean="0">
                <a:solidFill>
                  <a:srgbClr val="FF0000"/>
                </a:solidFill>
                <a:ea typeface="ＭＳ Ｐゴシック" pitchFamily="-101" charset="-128"/>
                <a:cs typeface="ＭＳ Ｐゴシック" pitchFamily="-101" charset="-128"/>
              </a:rPr>
              <a:t>On Aurora:</a:t>
            </a:r>
          </a:p>
          <a:p>
            <a:pPr>
              <a:buFont typeface="Calibri" pitchFamily="-101" charset="0"/>
              <a:buAutoNum type="arabicPeriod"/>
            </a:pPr>
            <a:r>
              <a:rPr lang="en-US" dirty="0" smtClean="0">
                <a:solidFill>
                  <a:srgbClr val="FF0000"/>
                </a:solidFill>
                <a:ea typeface="ＭＳ Ｐゴシック" pitchFamily="-101" charset="-128"/>
                <a:cs typeface="ＭＳ Ｐゴシック" pitchFamily="-101" charset="-128"/>
              </a:rPr>
              <a:t> update phone number</a:t>
            </a:r>
          </a:p>
          <a:p>
            <a:pPr>
              <a:buFont typeface="Calibri" pitchFamily="-101" charset="0"/>
              <a:buAutoNum type="arabicPeriod"/>
            </a:pPr>
            <a:r>
              <a:rPr lang="en-US" dirty="0" smtClean="0">
                <a:solidFill>
                  <a:srgbClr val="FF0000"/>
                </a:solidFill>
                <a:ea typeface="ＭＳ Ｐゴシック" pitchFamily="-101" charset="-128"/>
                <a:cs typeface="ＭＳ Ｐゴシック" pitchFamily="-101" charset="-128"/>
              </a:rPr>
              <a:t>forward mail to your </a:t>
            </a:r>
            <a:r>
              <a:rPr lang="en-US" dirty="0" err="1" smtClean="0">
                <a:solidFill>
                  <a:srgbClr val="FF0000"/>
                </a:solidFill>
                <a:ea typeface="ＭＳ Ｐゴシック" pitchFamily="-101" charset="-128"/>
                <a:cs typeface="ＭＳ Ｐゴシック" pitchFamily="-101" charset="-128"/>
              </a:rPr>
              <a:t>fav</a:t>
            </a:r>
            <a:r>
              <a:rPr lang="en-US" dirty="0" smtClean="0">
                <a:solidFill>
                  <a:srgbClr val="FF0000"/>
                </a:solidFill>
                <a:ea typeface="ＭＳ Ｐゴシック" pitchFamily="-101" charset="-128"/>
                <a:cs typeface="ＭＳ Ｐゴシック" pitchFamily="-101" charset="-128"/>
              </a:rPr>
              <a:t> email </a:t>
            </a:r>
            <a:r>
              <a:rPr lang="en-US" dirty="0" smtClean="0">
                <a:solidFill>
                  <a:srgbClr val="FF0000"/>
                </a:solidFill>
                <a:ea typeface="ＭＳ Ｐゴシック" pitchFamily="-101" charset="-128"/>
                <a:cs typeface="ＭＳ Ｐゴシック" pitchFamily="-101" charset="-128"/>
              </a:rPr>
              <a:t>address</a:t>
            </a:r>
          </a:p>
          <a:p>
            <a:pPr>
              <a:buFont typeface="Calibri" pitchFamily="-101" charset="0"/>
              <a:buAutoNum type="arabicPeriod"/>
            </a:pPr>
            <a:r>
              <a:rPr lang="en-US" dirty="0" smtClean="0">
                <a:solidFill>
                  <a:srgbClr val="FF0000"/>
                </a:solidFill>
                <a:ea typeface="ＭＳ Ｐゴシック" pitchFamily="-101" charset="-128"/>
                <a:cs typeface="ＭＳ Ｐゴシック" pitchFamily="-101" charset="-128"/>
              </a:rPr>
              <a:t>Update to your “</a:t>
            </a:r>
            <a:r>
              <a:rPr lang="en-US" dirty="0" err="1" smtClean="0">
                <a:solidFill>
                  <a:srgbClr val="FF0000"/>
                </a:solidFill>
                <a:ea typeface="ＭＳ Ｐゴシック" pitchFamily="-101" charset="-128"/>
                <a:cs typeface="ＭＳ Ｐゴシック" pitchFamily="-101" charset="-128"/>
              </a:rPr>
              <a:t>mymanitoba</a:t>
            </a:r>
            <a:r>
              <a:rPr lang="en-US" dirty="0" smtClean="0">
                <a:solidFill>
                  <a:srgbClr val="FF0000"/>
                </a:solidFill>
                <a:ea typeface="ＭＳ Ｐゴシック" pitchFamily="-101" charset="-128"/>
                <a:cs typeface="ＭＳ Ｐゴシック" pitchFamily="-101" charset="-128"/>
              </a:rPr>
              <a:t>” email address. </a:t>
            </a:r>
            <a:endParaRPr lang="en-US" dirty="0" smtClean="0">
              <a:solidFill>
                <a:srgbClr val="FF0000"/>
              </a:solidFill>
              <a:ea typeface="ＭＳ Ｐゴシック" pitchFamily="-101" charset="-128"/>
              <a:cs typeface="ＭＳ Ｐゴシック" pitchFamily="-101"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Placeholder 4" descr="091057_Inflatable-Universe_640.jpg"/>
          <p:cNvPicPr>
            <a:picLocks noGrp="1" noChangeAspect="1"/>
          </p:cNvPicPr>
          <p:nvPr>
            <p:ph type="pic" idx="1"/>
          </p:nvPr>
        </p:nvPicPr>
        <p:blipFill>
          <a:blip r:embed="rId3"/>
          <a:srcRect l="21" r="21"/>
          <a:stretch>
            <a:fillRect/>
          </a:stretch>
        </p:blipFill>
        <p:spPr>
          <a:xfrm>
            <a:off x="533400" y="381000"/>
            <a:ext cx="3654425" cy="5638800"/>
          </a:xfrm>
        </p:spPr>
      </p:pic>
      <p:sp>
        <p:nvSpPr>
          <p:cNvPr id="6" name="TextBox 5"/>
          <p:cNvSpPr txBox="1">
            <a:spLocks noChangeArrowheads="1"/>
          </p:cNvSpPr>
          <p:nvPr/>
        </p:nvSpPr>
        <p:spPr bwMode="auto">
          <a:xfrm>
            <a:off x="4419600" y="381000"/>
            <a:ext cx="4419600" cy="6370638"/>
          </a:xfrm>
          <a:prstGeom prst="rect">
            <a:avLst/>
          </a:prstGeom>
          <a:noFill/>
          <a:ln w="9525">
            <a:noFill/>
            <a:miter lim="800000"/>
            <a:headEnd/>
            <a:tailEnd/>
          </a:ln>
        </p:spPr>
        <p:txBody>
          <a:bodyPr>
            <a:prstTxWarp prst="textNoShape">
              <a:avLst/>
            </a:prstTxWarp>
            <a:spAutoFit/>
          </a:bodyPr>
          <a:lstStyle/>
          <a:p>
            <a:r>
              <a:rPr lang="en-AU" sz="2400">
                <a:solidFill>
                  <a:srgbClr val="D9D9D9"/>
                </a:solidFill>
              </a:rPr>
              <a:t>Why  study astronomy?</a:t>
            </a:r>
          </a:p>
          <a:p>
            <a:endParaRPr lang="en-AU" sz="2400">
              <a:solidFill>
                <a:srgbClr val="D9D9D9"/>
              </a:solidFill>
            </a:endParaRPr>
          </a:p>
          <a:p>
            <a:pPr>
              <a:buFont typeface="Arial" pitchFamily="-101" charset="0"/>
              <a:buChar char="•"/>
            </a:pPr>
            <a:r>
              <a:rPr lang="en-AU" sz="2400">
                <a:solidFill>
                  <a:srgbClr val="D9D9D9"/>
                </a:solidFill>
              </a:rPr>
              <a:t> Learning some math and critical thinking skills.</a:t>
            </a:r>
          </a:p>
          <a:p>
            <a:pPr>
              <a:buFont typeface="Arial" pitchFamily="-101" charset="0"/>
              <a:buChar char="•"/>
            </a:pPr>
            <a:endParaRPr lang="en-AU" sz="2400">
              <a:solidFill>
                <a:srgbClr val="D9D9D9"/>
              </a:solidFill>
            </a:endParaRPr>
          </a:p>
          <a:p>
            <a:pPr>
              <a:buFont typeface="Arial" pitchFamily="-101" charset="0"/>
              <a:buChar char="•"/>
            </a:pPr>
            <a:r>
              <a:rPr lang="en-AU" sz="2400">
                <a:solidFill>
                  <a:srgbClr val="D9D9D9"/>
                </a:solidFill>
              </a:rPr>
              <a:t> David McConville:</a:t>
            </a:r>
          </a:p>
          <a:p>
            <a:pPr lvl="1">
              <a:buFont typeface="Arial" pitchFamily="-101" charset="0"/>
              <a:buChar char="•"/>
            </a:pPr>
            <a:r>
              <a:rPr lang="en-AU" sz="2400">
                <a:solidFill>
                  <a:srgbClr val="D9D9D9"/>
                </a:solidFill>
              </a:rPr>
              <a:t> “Throughout history, human civilizations have been guided by interpretations of the cosmic order.”</a:t>
            </a:r>
          </a:p>
          <a:p>
            <a:pPr lvl="1">
              <a:buFont typeface="Arial" pitchFamily="-101" charset="0"/>
              <a:buChar char="•"/>
            </a:pPr>
            <a:r>
              <a:rPr lang="en-AU" sz="2400">
                <a:solidFill>
                  <a:srgbClr val="D9D9D9"/>
                </a:solidFill>
              </a:rPr>
              <a:t> How one acts in the world depends on whether one thinks they are the centre of the universe or not. </a:t>
            </a:r>
            <a:r>
              <a:rPr lang="en-AU" sz="2400" i="1">
                <a:solidFill>
                  <a:srgbClr val="D9D9D9"/>
                </a:solidFill>
              </a:rPr>
              <a:t>(not)</a:t>
            </a:r>
          </a:p>
          <a:p>
            <a:pPr lvl="1"/>
            <a:endParaRPr lang="en-AU" sz="2400">
              <a:solidFill>
                <a:srgbClr val="D9D9D9"/>
              </a:solidFill>
            </a:endParaRPr>
          </a:p>
          <a:p>
            <a:pPr>
              <a:buFont typeface="Arial" pitchFamily="-101" charset="0"/>
              <a:buChar char="•"/>
            </a:pPr>
            <a:endParaRPr lang="en-AU" sz="2400">
              <a:solidFill>
                <a:srgbClr val="D9D9D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6387" name="Content Placeholder 11"/>
          <p:cNvSpPr>
            <a:spLocks noGrp="1"/>
          </p:cNvSpPr>
          <p:nvPr>
            <p:ph idx="1"/>
          </p:nvPr>
        </p:nvSpPr>
        <p:spPr>
          <a:xfrm>
            <a:off x="3733800" y="273050"/>
            <a:ext cx="5111750" cy="5853113"/>
          </a:xfrm>
        </p:spPr>
        <p:txBody>
          <a:bodyPr>
            <a:normAutofit fontScale="92500" lnSpcReduction="10000"/>
          </a:bodyPr>
          <a:lstStyle/>
          <a:p>
            <a:pPr eaLnBrk="1" hangingPunct="1">
              <a:lnSpc>
                <a:spcPct val="80000"/>
              </a:lnSpc>
            </a:pPr>
            <a:r>
              <a:rPr lang="en-US" sz="2700" dirty="0" smtClean="0">
                <a:solidFill>
                  <a:schemeClr val="bg1"/>
                </a:solidFill>
                <a:ea typeface="ＭＳ Ｐゴシック" pitchFamily="-101" charset="-128"/>
                <a:cs typeface="ＭＳ Ｐゴシック" pitchFamily="-101" charset="-128"/>
              </a:rPr>
              <a:t>This Class</a:t>
            </a:r>
          </a:p>
          <a:p>
            <a:pPr lvl="1" eaLnBrk="1" hangingPunct="1">
              <a:lnSpc>
                <a:spcPct val="80000"/>
              </a:lnSpc>
            </a:pPr>
            <a:r>
              <a:rPr lang="en-US" sz="2400" dirty="0" smtClean="0">
                <a:solidFill>
                  <a:schemeClr val="bg1"/>
                </a:solidFill>
              </a:rPr>
              <a:t>Scientific Method</a:t>
            </a:r>
          </a:p>
          <a:p>
            <a:pPr lvl="2" eaLnBrk="1" hangingPunct="1">
              <a:lnSpc>
                <a:spcPct val="80000"/>
              </a:lnSpc>
            </a:pPr>
            <a:r>
              <a:rPr lang="en-US" sz="2000" dirty="0" smtClean="0">
                <a:solidFill>
                  <a:schemeClr val="bg1"/>
                </a:solidFill>
              </a:rPr>
              <a:t>Section 1.2 (p.8-9)</a:t>
            </a:r>
          </a:p>
          <a:p>
            <a:pPr lvl="2" eaLnBrk="1" hangingPunct="1">
              <a:lnSpc>
                <a:spcPct val="80000"/>
              </a:lnSpc>
            </a:pPr>
            <a:r>
              <a:rPr lang="en-US" sz="2000" dirty="0" smtClean="0">
                <a:solidFill>
                  <a:schemeClr val="bg1"/>
                </a:solidFill>
              </a:rPr>
              <a:t>Material in this lecture &amp; supplemental website</a:t>
            </a:r>
          </a:p>
          <a:p>
            <a:pPr eaLnBrk="1" hangingPunct="1">
              <a:lnSpc>
                <a:spcPct val="80000"/>
              </a:lnSpc>
            </a:pPr>
            <a:r>
              <a:rPr lang="en-US" dirty="0" smtClean="0">
                <a:solidFill>
                  <a:schemeClr val="bg1"/>
                </a:solidFill>
              </a:rPr>
              <a:t>Read </a:t>
            </a:r>
            <a:r>
              <a:rPr lang="en-US" dirty="0" smtClean="0">
                <a:solidFill>
                  <a:srgbClr val="FF6600"/>
                </a:solidFill>
              </a:rPr>
              <a:t>before</a:t>
            </a:r>
            <a:r>
              <a:rPr lang="en-US" dirty="0" smtClean="0">
                <a:solidFill>
                  <a:schemeClr val="bg1"/>
                </a:solidFill>
              </a:rPr>
              <a:t> coming to next couple of classes: </a:t>
            </a:r>
          </a:p>
          <a:p>
            <a:pPr lvl="1" eaLnBrk="1" hangingPunct="1">
              <a:lnSpc>
                <a:spcPct val="80000"/>
              </a:lnSpc>
            </a:pPr>
            <a:r>
              <a:rPr lang="en-US" sz="2400" dirty="0" smtClean="0">
                <a:solidFill>
                  <a:schemeClr val="bg1"/>
                </a:solidFill>
              </a:rPr>
              <a:t>Speed of light (G-19, back cover)</a:t>
            </a:r>
          </a:p>
          <a:p>
            <a:pPr lvl="1" eaLnBrk="1" hangingPunct="1">
              <a:lnSpc>
                <a:spcPct val="80000"/>
              </a:lnSpc>
            </a:pPr>
            <a:r>
              <a:rPr lang="en-US" sz="2400" dirty="0" smtClean="0">
                <a:solidFill>
                  <a:schemeClr val="bg1"/>
                </a:solidFill>
              </a:rPr>
              <a:t>Distances </a:t>
            </a:r>
          </a:p>
          <a:p>
            <a:pPr lvl="2" eaLnBrk="1" hangingPunct="1">
              <a:lnSpc>
                <a:spcPct val="80000"/>
              </a:lnSpc>
            </a:pPr>
            <a:r>
              <a:rPr lang="en-US" sz="2000" dirty="0" smtClean="0">
                <a:solidFill>
                  <a:schemeClr val="bg1"/>
                </a:solidFill>
                <a:ea typeface="ＭＳ Ｐゴシック" pitchFamily="-101" charset="-128"/>
              </a:rPr>
              <a:t>light years Section 1.1 (p.6-7)</a:t>
            </a:r>
          </a:p>
          <a:p>
            <a:pPr lvl="1" eaLnBrk="1" hangingPunct="1">
              <a:lnSpc>
                <a:spcPct val="80000"/>
              </a:lnSpc>
            </a:pPr>
            <a:r>
              <a:rPr lang="en-US" sz="2400" dirty="0" smtClean="0">
                <a:solidFill>
                  <a:schemeClr val="bg1"/>
                </a:solidFill>
              </a:rPr>
              <a:t>powers of 10</a:t>
            </a:r>
          </a:p>
          <a:p>
            <a:pPr lvl="2" eaLnBrk="1" hangingPunct="1">
              <a:lnSpc>
                <a:spcPct val="80000"/>
              </a:lnSpc>
            </a:pPr>
            <a:r>
              <a:rPr lang="en-US" sz="2000" dirty="0" smtClean="0">
                <a:solidFill>
                  <a:schemeClr val="bg1"/>
                </a:solidFill>
                <a:ea typeface="ＭＳ Ｐゴシック" pitchFamily="-101" charset="-128"/>
              </a:rPr>
              <a:t>Appendix A and “handout” at website</a:t>
            </a:r>
          </a:p>
          <a:p>
            <a:pPr lvl="1" eaLnBrk="1" hangingPunct="1">
              <a:lnSpc>
                <a:spcPct val="80000"/>
              </a:lnSpc>
            </a:pPr>
            <a:r>
              <a:rPr lang="en-US" sz="2400" dirty="0" smtClean="0">
                <a:solidFill>
                  <a:schemeClr val="bg1"/>
                </a:solidFill>
              </a:rPr>
              <a:t>Celestial Sphere and angular measurements (Box 1-1)</a:t>
            </a:r>
          </a:p>
          <a:p>
            <a:pPr lvl="1" eaLnBrk="1" hangingPunct="1">
              <a:lnSpc>
                <a:spcPct val="80000"/>
              </a:lnSpc>
            </a:pPr>
            <a:r>
              <a:rPr lang="en-US" sz="2400" dirty="0" smtClean="0">
                <a:solidFill>
                  <a:schemeClr val="bg1"/>
                </a:solidFill>
              </a:rPr>
              <a:t>Parallax 1.6, Box 1-2, 17.1.</a:t>
            </a:r>
          </a:p>
          <a:p>
            <a:pPr lvl="1" eaLnBrk="1" hangingPunct="1">
              <a:lnSpc>
                <a:spcPct val="80000"/>
              </a:lnSpc>
            </a:pPr>
            <a:r>
              <a:rPr lang="en-US" sz="2400" dirty="0" smtClean="0">
                <a:solidFill>
                  <a:schemeClr val="bg1"/>
                </a:solidFill>
              </a:rPr>
              <a:t>Astronomical Unit (P.47)</a:t>
            </a:r>
          </a:p>
          <a:p>
            <a:pPr lvl="1" eaLnBrk="1" hangingPunct="1">
              <a:lnSpc>
                <a:spcPct val="80000"/>
              </a:lnSpc>
            </a:pPr>
            <a:r>
              <a:rPr lang="en-US" sz="2400" dirty="0" smtClean="0">
                <a:solidFill>
                  <a:schemeClr val="bg1"/>
                </a:solidFill>
              </a:rPr>
              <a:t>Gravity 2.7</a:t>
            </a:r>
          </a:p>
          <a:p>
            <a:pPr lvl="1" eaLnBrk="1" hangingPunct="1">
              <a:lnSpc>
                <a:spcPct val="80000"/>
              </a:lnSpc>
            </a:pPr>
            <a:r>
              <a:rPr lang="en-US" sz="2400" dirty="0" smtClean="0">
                <a:solidFill>
                  <a:schemeClr val="bg1"/>
                </a:solidFill>
              </a:rPr>
              <a:t>Tides 7.6</a:t>
            </a:r>
          </a:p>
          <a:p>
            <a:pPr lvl="2" eaLnBrk="1" hangingPunct="1">
              <a:lnSpc>
                <a:spcPct val="80000"/>
              </a:lnSpc>
            </a:pPr>
            <a:endParaRPr lang="en-US" sz="2000" dirty="0" smtClean="0">
              <a:ea typeface="ＭＳ Ｐゴシック" pitchFamily="-101" charset="-128"/>
            </a:endParaRPr>
          </a:p>
        </p:txBody>
      </p:sp>
      <p:sp>
        <p:nvSpPr>
          <p:cNvPr id="8" name="TextBox 7"/>
          <p:cNvSpPr txBox="1"/>
          <p:nvPr/>
        </p:nvSpPr>
        <p:spPr>
          <a:xfrm>
            <a:off x="457200" y="609600"/>
            <a:ext cx="2667000" cy="1200329"/>
          </a:xfrm>
          <a:prstGeom prst="rect">
            <a:avLst/>
          </a:prstGeom>
          <a:noFill/>
        </p:spPr>
        <p:txBody>
          <a:bodyPr wrap="square" rtlCol="0">
            <a:spAutoFit/>
          </a:bodyPr>
          <a:lstStyle/>
          <a:p>
            <a:r>
              <a:rPr lang="en-US" dirty="0" smtClean="0">
                <a:solidFill>
                  <a:srgbClr val="000000"/>
                </a:solidFill>
              </a:rPr>
              <a:t>The lectures will be on the </a:t>
            </a:r>
            <a:r>
              <a:rPr lang="en-US" dirty="0" err="1" smtClean="0">
                <a:solidFill>
                  <a:srgbClr val="000000"/>
                </a:solidFill>
              </a:rPr>
              <a:t>powerpoint</a:t>
            </a:r>
            <a:r>
              <a:rPr lang="en-US" dirty="0" smtClean="0">
                <a:solidFill>
                  <a:srgbClr val="000000"/>
                </a:solidFill>
              </a:rPr>
              <a:t> website – access through link on the classroom website. </a:t>
            </a:r>
            <a:endParaRPr lang="en-US" dirty="0">
              <a:solidFill>
                <a:srgbClr val="000000"/>
              </a:solidFill>
            </a:endParaRPr>
          </a:p>
        </p:txBody>
      </p:sp>
      <p:sp>
        <p:nvSpPr>
          <p:cNvPr id="4" name="TextBox 3"/>
          <p:cNvSpPr txBox="1"/>
          <p:nvPr/>
        </p:nvSpPr>
        <p:spPr>
          <a:xfrm>
            <a:off x="685800" y="1809929"/>
            <a:ext cx="1494595" cy="369332"/>
          </a:xfrm>
          <a:prstGeom prst="rect">
            <a:avLst/>
          </a:prstGeom>
          <a:noFill/>
        </p:spPr>
        <p:txBody>
          <a:bodyPr wrap="none" rtlCol="0">
            <a:spAutoFit/>
          </a:bodyPr>
          <a:lstStyle/>
          <a:p>
            <a:r>
              <a:rPr lang="en-US" dirty="0" smtClean="0">
                <a:solidFill>
                  <a:schemeClr val="bg2"/>
                </a:solidFill>
              </a:rPr>
              <a:t>Password is …</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uFontTx/>
              <a:buNone/>
              <a:defRPr/>
            </a:pPr>
            <a:r>
              <a:rPr lang="en-US" sz="2300" dirty="0" smtClean="0">
                <a:solidFill>
                  <a:schemeClr val="bg2">
                    <a:lumMod val="95000"/>
                    <a:lumOff val="5000"/>
                  </a:schemeClr>
                </a:solidFill>
                <a:ea typeface="ＭＳ Ｐゴシック" pitchFamily="-110" charset="-128"/>
                <a:cs typeface="ＭＳ Ｐゴシック" pitchFamily="-110" charset="-128"/>
              </a:rPr>
              <a:t>Scientific Method: Richard Feynman</a:t>
            </a:r>
          </a:p>
        </p:txBody>
      </p:sp>
      <p:sp>
        <p:nvSpPr>
          <p:cNvPr id="19459" name="Text Placeholder 4"/>
          <p:cNvSpPr>
            <a:spLocks noGrp="1"/>
          </p:cNvSpPr>
          <p:nvPr>
            <p:ph type="body" sz="quarter" idx="13"/>
          </p:nvPr>
        </p:nvSpPr>
        <p:spPr>
          <a:xfrm>
            <a:off x="2819400" y="3810000"/>
            <a:ext cx="6172200" cy="2911475"/>
          </a:xfrm>
        </p:spPr>
        <p:txBody>
          <a:bodyPr/>
          <a:lstStyle/>
          <a:p>
            <a:pPr eaLnBrk="1" hangingPunct="1">
              <a:lnSpc>
                <a:spcPct val="90000"/>
              </a:lnSpc>
            </a:pPr>
            <a:r>
              <a:rPr lang="en-US" i="1" dirty="0" smtClean="0">
                <a:solidFill>
                  <a:srgbClr val="0D0D0D"/>
                </a:solidFill>
                <a:ea typeface="ＭＳ Ｐゴシック" pitchFamily="-101" charset="-128"/>
                <a:cs typeface="ＭＳ Ｐゴシック" pitchFamily="-101" charset="-128"/>
              </a:rPr>
              <a:t>Observation, reason, and experiment </a:t>
            </a:r>
            <a:r>
              <a:rPr lang="en-US" dirty="0" smtClean="0">
                <a:solidFill>
                  <a:srgbClr val="0D0D0D"/>
                </a:solidFill>
                <a:ea typeface="ＭＳ Ｐゴシック" pitchFamily="-101" charset="-128"/>
                <a:cs typeface="ＭＳ Ｐゴシック" pitchFamily="-101" charset="-128"/>
              </a:rPr>
              <a:t>make up what we call the </a:t>
            </a:r>
            <a:r>
              <a:rPr lang="en-US" i="1" dirty="0" smtClean="0">
                <a:solidFill>
                  <a:srgbClr val="0D0D0D"/>
                </a:solidFill>
                <a:ea typeface="ＭＳ Ｐゴシック" pitchFamily="-101" charset="-128"/>
                <a:cs typeface="ＭＳ Ｐゴシック" pitchFamily="-101" charset="-128"/>
              </a:rPr>
              <a:t>scientific method. </a:t>
            </a:r>
          </a:p>
          <a:p>
            <a:pPr eaLnBrk="1" hangingPunct="1">
              <a:lnSpc>
                <a:spcPct val="90000"/>
              </a:lnSpc>
            </a:pPr>
            <a:r>
              <a:rPr lang="en-US" dirty="0" smtClean="0">
                <a:solidFill>
                  <a:srgbClr val="0D0D0D"/>
                </a:solidFill>
                <a:ea typeface="ＭＳ Ｐゴシック" pitchFamily="-101" charset="-128"/>
                <a:cs typeface="ＭＳ Ｐゴシック" pitchFamily="-101" charset="-128"/>
              </a:rPr>
              <a:t>The principle of science, the definition, almost, is the following: </a:t>
            </a:r>
            <a:r>
              <a:rPr lang="en-US" i="1" dirty="0" smtClean="0">
                <a:solidFill>
                  <a:srgbClr val="0D0D0D"/>
                </a:solidFill>
                <a:ea typeface="ＭＳ Ｐゴシック" pitchFamily="-101" charset="-128"/>
                <a:cs typeface="ＭＳ Ｐゴシック" pitchFamily="-101" charset="-128"/>
              </a:rPr>
              <a:t>The test of all knowledge is experiment. </a:t>
            </a:r>
            <a:r>
              <a:rPr lang="en-US" dirty="0" smtClean="0">
                <a:solidFill>
                  <a:srgbClr val="0D0D0D"/>
                </a:solidFill>
                <a:ea typeface="ＭＳ Ｐゴシック" pitchFamily="-101" charset="-128"/>
                <a:cs typeface="ＭＳ Ｐゴシック" pitchFamily="-101" charset="-128"/>
              </a:rPr>
              <a:t>Experiment is the sole judge of scientific “truth.”</a:t>
            </a:r>
          </a:p>
          <a:p>
            <a:pPr eaLnBrk="1" hangingPunct="1">
              <a:lnSpc>
                <a:spcPct val="90000"/>
              </a:lnSpc>
              <a:buFont typeface="Arial" pitchFamily="-101" charset="0"/>
              <a:buNone/>
            </a:pPr>
            <a:endParaRPr lang="en-US" dirty="0" smtClean="0">
              <a:solidFill>
                <a:srgbClr val="0D0D0D"/>
              </a:solidFill>
              <a:ea typeface="ＭＳ Ｐゴシック" pitchFamily="-101" charset="-128"/>
              <a:cs typeface="ＭＳ Ｐゴシック" pitchFamily="-101" charset="-128"/>
            </a:endParaRPr>
          </a:p>
        </p:txBody>
      </p:sp>
      <p:pic>
        <p:nvPicPr>
          <p:cNvPr id="19460" name="Picture 4" descr="lect2richard-feynman.jpg"/>
          <p:cNvPicPr>
            <a:picLocks noChangeAspect="1"/>
          </p:cNvPicPr>
          <p:nvPr/>
        </p:nvPicPr>
        <p:blipFill>
          <a:blip r:embed="rId3"/>
          <a:srcRect/>
          <a:stretch>
            <a:fillRect/>
          </a:stretch>
        </p:blipFill>
        <p:spPr bwMode="auto">
          <a:xfrm>
            <a:off x="4038600" y="685800"/>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uFontTx/>
              <a:buNone/>
              <a:defRPr/>
            </a:pPr>
            <a:r>
              <a:rPr lang="en-US" sz="2300" dirty="0" smtClean="0">
                <a:solidFill>
                  <a:srgbClr val="0D0D0D"/>
                </a:solidFill>
                <a:ea typeface="ＭＳ Ｐゴシック" pitchFamily="-110" charset="-128"/>
                <a:cs typeface="ＭＳ Ｐゴシック" pitchFamily="-110" charset="-128"/>
              </a:rPr>
              <a:t>Scientific Method: Richard Feynman</a:t>
            </a:r>
          </a:p>
        </p:txBody>
      </p:sp>
      <p:sp>
        <p:nvSpPr>
          <p:cNvPr id="21507" name="Text Placeholder 4"/>
          <p:cNvSpPr>
            <a:spLocks noGrp="1"/>
          </p:cNvSpPr>
          <p:nvPr>
            <p:ph type="body" sz="quarter" idx="13"/>
          </p:nvPr>
        </p:nvSpPr>
        <p:spPr>
          <a:xfrm>
            <a:off x="2057400" y="2971800"/>
            <a:ext cx="6934200" cy="3749675"/>
          </a:xfrm>
        </p:spPr>
        <p:txBody>
          <a:bodyPr/>
          <a:lstStyle/>
          <a:p>
            <a:pPr eaLnBrk="1" hangingPunct="1"/>
            <a:r>
              <a:rPr lang="en-US" sz="2600" dirty="0" smtClean="0">
                <a:solidFill>
                  <a:srgbClr val="0D0D0D"/>
                </a:solidFill>
                <a:ea typeface="ＭＳ Ｐゴシック" pitchFamily="-101" charset="-128"/>
                <a:cs typeface="ＭＳ Ｐゴシック" pitchFamily="-101" charset="-128"/>
              </a:rPr>
              <a:t>Where do the laws that are to be tested come from? Experiment, itself, helps to produce these laws, in the sense that it gives us hints. But also needed is imagination to create from these hints the great generalizations  - to guess at the wonderful, simple, but very strange patterns beneath them all, and then to experiment to check again whether we have made the right guess. </a:t>
            </a:r>
          </a:p>
          <a:p>
            <a:pPr eaLnBrk="1" hangingPunct="1"/>
            <a:endParaRPr lang="en-US" sz="2600" dirty="0" smtClean="0">
              <a:ea typeface="ＭＳ Ｐゴシック" pitchFamily="-101" charset="-128"/>
              <a:cs typeface="ＭＳ Ｐゴシック" pitchFamily="-101" charset="-128"/>
            </a:endParaRPr>
          </a:p>
        </p:txBody>
      </p:sp>
      <p:pic>
        <p:nvPicPr>
          <p:cNvPr id="21508" name="Picture Placeholder 4" descr="lect2scidiag.jpg"/>
          <p:cNvPicPr>
            <a:picLocks noGrp="1" noChangeAspect="1"/>
          </p:cNvPicPr>
          <p:nvPr>
            <p:ph type="pic" sz="quarter" idx="14"/>
          </p:nvPr>
        </p:nvPicPr>
        <p:blipFill>
          <a:blip r:embed="rId3"/>
          <a:srcRect/>
          <a:stretch>
            <a:fillRect/>
          </a:stretch>
        </p:blipFill>
        <p:spPr>
          <a:xfrm>
            <a:off x="4267200" y="677863"/>
            <a:ext cx="3162300" cy="2293937"/>
          </a:xfrm>
        </p:spPr>
      </p:pic>
      <p:sp>
        <p:nvSpPr>
          <p:cNvPr id="5" name="TextBox 4"/>
          <p:cNvSpPr txBox="1"/>
          <p:nvPr/>
        </p:nvSpPr>
        <p:spPr>
          <a:xfrm>
            <a:off x="2362201" y="1230868"/>
            <a:ext cx="1905000" cy="923330"/>
          </a:xfrm>
          <a:prstGeom prst="rect">
            <a:avLst/>
          </a:prstGeom>
          <a:noFill/>
        </p:spPr>
        <p:txBody>
          <a:bodyPr wrap="square" rtlCol="0">
            <a:spAutoFit/>
          </a:bodyPr>
          <a:lstStyle/>
          <a:p>
            <a:r>
              <a:rPr lang="en-US" dirty="0" smtClean="0">
                <a:solidFill>
                  <a:schemeClr val="bg2"/>
                </a:solidFill>
              </a:rPr>
              <a:t>News items        </a:t>
            </a:r>
            <a:r>
              <a:rPr lang="en-US" dirty="0" err="1" smtClean="0">
                <a:solidFill>
                  <a:schemeClr val="bg2"/>
                </a:solidFill>
                <a:sym typeface="Wingdings"/>
              </a:rPr>
              <a:t></a:t>
            </a:r>
            <a:endParaRPr lang="en-US" dirty="0" smtClean="0">
              <a:solidFill>
                <a:schemeClr val="bg2"/>
              </a:solidFill>
              <a:sym typeface="Wingdings"/>
            </a:endParaRPr>
          </a:p>
          <a:p>
            <a:r>
              <a:rPr lang="en-US" dirty="0" smtClean="0">
                <a:solidFill>
                  <a:schemeClr val="bg2"/>
                </a:solidFill>
                <a:sym typeface="Wingdings"/>
              </a:rPr>
              <a:t>as perspective</a:t>
            </a:r>
          </a:p>
          <a:p>
            <a:r>
              <a:rPr lang="en-US" dirty="0" smtClean="0">
                <a:solidFill>
                  <a:schemeClr val="bg2"/>
                </a:solidFill>
                <a:sym typeface="Wingdings"/>
              </a:rPr>
              <a:t>changes.</a:t>
            </a:r>
            <a:r>
              <a:rPr lang="en-US" dirty="0" smtClean="0">
                <a:solidFill>
                  <a:schemeClr val="bg2"/>
                </a:solidFill>
              </a:rPr>
              <a:t> </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uFontTx/>
              <a:buNone/>
              <a:defRPr/>
            </a:pPr>
            <a:r>
              <a:rPr lang="en-US" sz="2300" dirty="0" smtClean="0">
                <a:solidFill>
                  <a:srgbClr val="0D0D0D"/>
                </a:solidFill>
                <a:ea typeface="ＭＳ Ｐゴシック" pitchFamily="-110" charset="-128"/>
                <a:cs typeface="ＭＳ Ｐゴシック" pitchFamily="-110" charset="-128"/>
              </a:rPr>
              <a:t>Scientific Method: Gottfried Wilhelm Von Leibniz</a:t>
            </a:r>
          </a:p>
        </p:txBody>
      </p:sp>
      <p:sp>
        <p:nvSpPr>
          <p:cNvPr id="23555" name="Text Placeholder 4"/>
          <p:cNvSpPr>
            <a:spLocks noGrp="1"/>
          </p:cNvSpPr>
          <p:nvPr>
            <p:ph type="body" sz="quarter" idx="13"/>
          </p:nvPr>
        </p:nvSpPr>
        <p:spPr>
          <a:xfrm>
            <a:off x="2971800" y="3462338"/>
            <a:ext cx="6019800" cy="3259137"/>
          </a:xfrm>
        </p:spPr>
        <p:txBody>
          <a:bodyPr/>
          <a:lstStyle/>
          <a:p>
            <a:pPr eaLnBrk="1" hangingPunct="1"/>
            <a:r>
              <a:rPr lang="en-US" dirty="0" smtClean="0">
                <a:solidFill>
                  <a:srgbClr val="0D0D0D"/>
                </a:solidFill>
                <a:ea typeface="ＭＳ Ｐゴシック" pitchFamily="-101" charset="-128"/>
                <a:cs typeface="ＭＳ Ｐゴシック" pitchFamily="-101" charset="-128"/>
              </a:rPr>
              <a:t>There are 2 kinds of truths; those of </a:t>
            </a:r>
            <a:r>
              <a:rPr lang="en-US" b="1" dirty="0" smtClean="0">
                <a:solidFill>
                  <a:srgbClr val="0D0D0D"/>
                </a:solidFill>
                <a:ea typeface="ＭＳ Ｐゴシック" pitchFamily="-101" charset="-128"/>
                <a:cs typeface="ＭＳ Ｐゴシック" pitchFamily="-101" charset="-128"/>
              </a:rPr>
              <a:t>reasoning</a:t>
            </a:r>
            <a:r>
              <a:rPr lang="en-US" dirty="0" smtClean="0">
                <a:solidFill>
                  <a:srgbClr val="0D0D0D"/>
                </a:solidFill>
                <a:ea typeface="ＭＳ Ｐゴシック" pitchFamily="-101" charset="-128"/>
                <a:cs typeface="ＭＳ Ｐゴシック" pitchFamily="-101" charset="-128"/>
              </a:rPr>
              <a:t> and those of </a:t>
            </a:r>
            <a:r>
              <a:rPr lang="en-US" b="1" dirty="0" smtClean="0">
                <a:solidFill>
                  <a:srgbClr val="0D0D0D"/>
                </a:solidFill>
                <a:ea typeface="ＭＳ Ｐゴシック" pitchFamily="-101" charset="-128"/>
                <a:cs typeface="ＭＳ Ｐゴシック" pitchFamily="-101" charset="-128"/>
              </a:rPr>
              <a:t>fact</a:t>
            </a:r>
            <a:r>
              <a:rPr lang="en-US" dirty="0" smtClean="0">
                <a:solidFill>
                  <a:srgbClr val="0D0D0D"/>
                </a:solidFill>
                <a:ea typeface="ＭＳ Ｐゴシック" pitchFamily="-101" charset="-128"/>
                <a:cs typeface="ＭＳ Ｐゴシック" pitchFamily="-101" charset="-128"/>
              </a:rPr>
              <a:t>. </a:t>
            </a:r>
          </a:p>
          <a:p>
            <a:pPr eaLnBrk="1" hangingPunct="1"/>
            <a:r>
              <a:rPr lang="en-US" dirty="0" smtClean="0">
                <a:solidFill>
                  <a:srgbClr val="0D0D0D"/>
                </a:solidFill>
                <a:ea typeface="ＭＳ Ｐゴシック" pitchFamily="-101" charset="-128"/>
                <a:cs typeface="ＭＳ Ｐゴシック" pitchFamily="-101" charset="-128"/>
              </a:rPr>
              <a:t>Truths of reasoning are necessary, and their opposite is impossible.</a:t>
            </a:r>
          </a:p>
          <a:p>
            <a:pPr eaLnBrk="1" hangingPunct="1"/>
            <a:r>
              <a:rPr lang="en-US" dirty="0" smtClean="0">
                <a:solidFill>
                  <a:srgbClr val="0D0D0D"/>
                </a:solidFill>
                <a:ea typeface="ＭＳ Ｐゴシック" pitchFamily="-101" charset="-128"/>
                <a:cs typeface="ＭＳ Ｐゴシック" pitchFamily="-101" charset="-128"/>
              </a:rPr>
              <a:t>And those of fact are contingent, and their opposite is possible.</a:t>
            </a:r>
          </a:p>
        </p:txBody>
      </p:sp>
      <p:pic>
        <p:nvPicPr>
          <p:cNvPr id="23556" name="Picture Placeholder 4" descr="lect2leibniz.jpg"/>
          <p:cNvPicPr>
            <a:picLocks noGrp="1" noChangeAspect="1"/>
          </p:cNvPicPr>
          <p:nvPr>
            <p:ph type="pic" sz="quarter" idx="14"/>
          </p:nvPr>
        </p:nvPicPr>
        <p:blipFill>
          <a:blip r:embed="rId3"/>
          <a:srcRect l="2240" r="2240"/>
          <a:stretch>
            <a:fillRect/>
          </a:stretch>
        </p:blipFill>
        <p:spPr>
          <a:xfrm>
            <a:off x="4648200" y="838200"/>
            <a:ext cx="1981200" cy="26241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dirty="0" smtClean="0">
                <a:solidFill>
                  <a:srgbClr val="0D0D0D"/>
                </a:solidFill>
                <a:ea typeface="ＭＳ Ｐゴシック" pitchFamily="-101" charset="-128"/>
                <a:cs typeface="ＭＳ Ｐゴシック" pitchFamily="-101" charset="-128"/>
              </a:rPr>
              <a:t>Scientific Method</a:t>
            </a:r>
          </a:p>
        </p:txBody>
      </p:sp>
      <p:sp>
        <p:nvSpPr>
          <p:cNvPr id="25603" name="Content Placeholder 5"/>
          <p:cNvSpPr>
            <a:spLocks noGrp="1"/>
          </p:cNvSpPr>
          <p:nvPr>
            <p:ph idx="1"/>
          </p:nvPr>
        </p:nvSpPr>
        <p:spPr/>
        <p:txBody>
          <a:bodyPr/>
          <a:lstStyle/>
          <a:p>
            <a:pPr marL="514350" indent="-514350" eaLnBrk="1" hangingPunct="1">
              <a:buFont typeface="Arial" pitchFamily="-101" charset="0"/>
              <a:buNone/>
            </a:pPr>
            <a:r>
              <a:rPr lang="en-US" dirty="0" smtClean="0">
                <a:solidFill>
                  <a:srgbClr val="0D0D0D"/>
                </a:solidFill>
                <a:ea typeface="ＭＳ Ｐゴシック" pitchFamily="-101" charset="-128"/>
                <a:cs typeface="ＭＳ Ｐゴシック" pitchFamily="-101" charset="-128"/>
              </a:rPr>
              <a:t>Talk with your </a:t>
            </a:r>
            <a:r>
              <a:rPr lang="en-US" dirty="0" err="1" smtClean="0">
                <a:solidFill>
                  <a:srgbClr val="0D0D0D"/>
                </a:solidFill>
                <a:ea typeface="ＭＳ Ｐゴシック" pitchFamily="-101" charset="-128"/>
                <a:cs typeface="ＭＳ Ｐゴシック" pitchFamily="-101" charset="-128"/>
              </a:rPr>
              <a:t>neighbours</a:t>
            </a:r>
            <a:r>
              <a:rPr lang="en-US" dirty="0" smtClean="0">
                <a:solidFill>
                  <a:srgbClr val="0D0D0D"/>
                </a:solidFill>
                <a:ea typeface="ＭＳ Ｐゴシック" pitchFamily="-101" charset="-128"/>
                <a:cs typeface="ＭＳ Ｐゴシック" pitchFamily="-101" charset="-128"/>
              </a:rPr>
              <a:t>: </a:t>
            </a:r>
          </a:p>
          <a:p>
            <a:pPr marL="514350" indent="-514350" eaLnBrk="1" hangingPunct="1">
              <a:buFont typeface="Arial" pitchFamily="-101" charset="0"/>
              <a:buNone/>
            </a:pPr>
            <a:r>
              <a:rPr lang="en-US" dirty="0" smtClean="0">
                <a:solidFill>
                  <a:srgbClr val="0D0D0D"/>
                </a:solidFill>
                <a:ea typeface="ＭＳ Ｐゴシック" pitchFamily="-101" charset="-128"/>
                <a:cs typeface="ＭＳ Ｐゴシック" pitchFamily="-101" charset="-128"/>
              </a:rPr>
              <a:t>Is science is a truth of </a:t>
            </a:r>
          </a:p>
          <a:p>
            <a:pPr marL="514350" indent="-514350" eaLnBrk="1" hangingPunct="1">
              <a:buFont typeface="Calibri" pitchFamily="-101" charset="0"/>
              <a:buAutoNum type="alphaLcParenR"/>
            </a:pPr>
            <a:r>
              <a:rPr lang="en-US" dirty="0" smtClean="0">
                <a:solidFill>
                  <a:srgbClr val="0D0D0D"/>
                </a:solidFill>
                <a:ea typeface="ＭＳ Ｐゴシック" pitchFamily="-101" charset="-128"/>
                <a:cs typeface="ＭＳ Ｐゴシック" pitchFamily="-101" charset="-128"/>
              </a:rPr>
              <a:t>reasoning, or</a:t>
            </a:r>
          </a:p>
          <a:p>
            <a:pPr marL="514350" indent="-514350" eaLnBrk="1" hangingPunct="1">
              <a:buFont typeface="Calibri" pitchFamily="-101" charset="0"/>
              <a:buAutoNum type="alphaLcParenR"/>
            </a:pPr>
            <a:r>
              <a:rPr lang="en-US" dirty="0" smtClean="0">
                <a:solidFill>
                  <a:srgbClr val="0D0D0D"/>
                </a:solidFill>
                <a:ea typeface="ＭＳ Ｐゴシック" pitchFamily="-101" charset="-128"/>
                <a:cs typeface="ＭＳ Ｐゴシック" pitchFamily="-101" charset="-128"/>
              </a:rPr>
              <a:t>fact</a:t>
            </a:r>
          </a:p>
        </p:txBody>
      </p:sp>
      <p:sp>
        <p:nvSpPr>
          <p:cNvPr id="4" name="TextBox 3"/>
          <p:cNvSpPr txBox="1"/>
          <p:nvPr/>
        </p:nvSpPr>
        <p:spPr>
          <a:xfrm>
            <a:off x="2057400" y="5479832"/>
            <a:ext cx="3352800" cy="646331"/>
          </a:xfrm>
          <a:prstGeom prst="rect">
            <a:avLst/>
          </a:prstGeom>
          <a:noFill/>
        </p:spPr>
        <p:txBody>
          <a:bodyPr wrap="square" rtlCol="0">
            <a:spAutoFit/>
          </a:bodyPr>
          <a:lstStyle/>
          <a:p>
            <a:r>
              <a:rPr lang="en-US" dirty="0" smtClean="0">
                <a:solidFill>
                  <a:srgbClr val="000000"/>
                </a:solidFill>
              </a:rPr>
              <a:t>If we have time talk to </a:t>
            </a:r>
            <a:r>
              <a:rPr lang="en-US" dirty="0" err="1" smtClean="0">
                <a:solidFill>
                  <a:srgbClr val="000000"/>
                </a:solidFill>
              </a:rPr>
              <a:t>neighbour</a:t>
            </a:r>
            <a:r>
              <a:rPr lang="en-US" dirty="0" smtClean="0">
                <a:solidFill>
                  <a:srgbClr val="000000"/>
                </a:solidFill>
              </a:rPr>
              <a:t> about question on next slide.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Scientific Method</a:t>
            </a:r>
          </a:p>
        </p:txBody>
      </p:sp>
      <p:sp>
        <p:nvSpPr>
          <p:cNvPr id="33795" name="Content Placeholder 5"/>
          <p:cNvSpPr>
            <a:spLocks noGrp="1"/>
          </p:cNvSpPr>
          <p:nvPr>
            <p:ph idx="1"/>
          </p:nvPr>
        </p:nvSpPr>
        <p:spPr/>
        <p:txBody>
          <a:bodyPr/>
          <a:lstStyle/>
          <a:p>
            <a:pPr marL="514350" indent="-514350" eaLnBrk="1" hangingPunct="1">
              <a:lnSpc>
                <a:spcPct val="90000"/>
              </a:lnSpc>
              <a:buFont typeface="Arial" pitchFamily="-101" charset="0"/>
              <a:buNone/>
            </a:pPr>
            <a:r>
              <a:rPr lang="en-US" dirty="0" smtClean="0">
                <a:solidFill>
                  <a:srgbClr val="000000"/>
                </a:solidFill>
                <a:ea typeface="ＭＳ Ｐゴシック" pitchFamily="-101" charset="-128"/>
                <a:cs typeface="ＭＳ Ｐゴシック" pitchFamily="-101" charset="-128"/>
              </a:rPr>
              <a:t>Discuss with your </a:t>
            </a:r>
            <a:r>
              <a:rPr lang="en-US" dirty="0" err="1" smtClean="0">
                <a:solidFill>
                  <a:srgbClr val="000000"/>
                </a:solidFill>
                <a:ea typeface="ＭＳ Ｐゴシック" pitchFamily="-101" charset="-128"/>
                <a:cs typeface="ＭＳ Ｐゴシック" pitchFamily="-101" charset="-128"/>
              </a:rPr>
              <a:t>neighbours</a:t>
            </a:r>
            <a:r>
              <a:rPr lang="en-US" dirty="0" smtClean="0">
                <a:solidFill>
                  <a:srgbClr val="000000"/>
                </a:solidFill>
                <a:ea typeface="ＭＳ Ｐゴシック" pitchFamily="-101" charset="-128"/>
                <a:cs typeface="ＭＳ Ｐゴシック" pitchFamily="-101" charset="-128"/>
              </a:rPr>
              <a:t>:</a:t>
            </a:r>
          </a:p>
          <a:p>
            <a:pPr marL="514350" indent="-514350" eaLnBrk="1" hangingPunct="1">
              <a:lnSpc>
                <a:spcPct val="90000"/>
              </a:lnSpc>
              <a:buFont typeface="Arial" pitchFamily="-101" charset="0"/>
              <a:buNone/>
            </a:pPr>
            <a:r>
              <a:rPr lang="en-US" dirty="0" smtClean="0">
                <a:solidFill>
                  <a:srgbClr val="000000"/>
                </a:solidFill>
                <a:ea typeface="ＭＳ Ｐゴシック" pitchFamily="-101" charset="-128"/>
                <a:cs typeface="ＭＳ Ｐゴシック" pitchFamily="-101" charset="-128"/>
              </a:rPr>
              <a:t>Compare the scientific approach to understanding the cosmos with other approaches such as theological, spiritual, and astrological efforts, in attempts to estimate the probability of sentient, technological life arising elsewhere in the universe.  </a:t>
            </a:r>
            <a:r>
              <a:rPr lang="en-US" b="1" dirty="0" smtClean="0">
                <a:solidFill>
                  <a:srgbClr val="000000"/>
                </a:solidFill>
                <a:ea typeface="ＭＳ Ｐゴシック" pitchFamily="-101" charset="-128"/>
                <a:cs typeface="ＭＳ Ｐゴシック" pitchFamily="-101" charset="-128"/>
              </a:rPr>
              <a:t>Do you feel that the scientific attitude is basically different than the others?   Why?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lecture Here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0" y="1600198"/>
            <a:ext cx="6994685" cy="905192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609600"/>
            <a:ext cx="8605766" cy="2308324"/>
          </a:xfrm>
          <a:prstGeom prst="rect">
            <a:avLst/>
          </a:prstGeom>
          <a:noFill/>
        </p:spPr>
        <p:txBody>
          <a:bodyPr wrap="square" rtlCol="0">
            <a:spAutoFit/>
          </a:bodyPr>
          <a:lstStyle/>
          <a:p>
            <a:r>
              <a:rPr lang="en-US" sz="2400" b="1" dirty="0" smtClean="0"/>
              <a:t>“Student Accessibility Services requires volunteer note-takers for this class. If you would </a:t>
            </a:r>
            <a:r>
              <a:rPr lang="en-US" sz="2400" dirty="0" smtClean="0"/>
              <a:t>like to volunteer, and receive a reference letter for your time, please login to JUMP and </a:t>
            </a:r>
            <a:r>
              <a:rPr lang="en-US" sz="2400" b="1" dirty="0" smtClean="0"/>
              <a:t>click on the Student Accessibility Services link on the right hand side of the page.</a:t>
            </a:r>
          </a:p>
          <a:p>
            <a:r>
              <a:rPr lang="en-US" sz="2400" dirty="0" smtClean="0"/>
              <a:t>Volunteering is now easier than ever, you can upload notes directly to JUMP with the SAS </a:t>
            </a:r>
            <a:r>
              <a:rPr lang="en-US" sz="2400" b="1" dirty="0" smtClean="0"/>
              <a:t>scheduler. Thank you.”</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69" cy="9051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chemeClr val="bg2"/>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uFontTx/>
              <a:buNone/>
              <a:defRPr/>
            </a:pPr>
            <a:r>
              <a:rPr lang="en-US" sz="2300" dirty="0" smtClean="0">
                <a:solidFill>
                  <a:srgbClr val="0D0D0D"/>
                </a:solidFill>
                <a:ea typeface="ＭＳ Ｐゴシック" pitchFamily="-110" charset="-128"/>
                <a:cs typeface="ＭＳ Ｐゴシック" pitchFamily="-110" charset="-128"/>
              </a:rPr>
              <a:t>Scientific Method:</a:t>
            </a:r>
          </a:p>
        </p:txBody>
      </p:sp>
      <p:sp>
        <p:nvSpPr>
          <p:cNvPr id="31747" name="Text Placeholder 4"/>
          <p:cNvSpPr>
            <a:spLocks noGrp="1"/>
          </p:cNvSpPr>
          <p:nvPr>
            <p:ph type="body" sz="quarter" idx="13"/>
          </p:nvPr>
        </p:nvSpPr>
        <p:spPr>
          <a:xfrm>
            <a:off x="3124200" y="1066800"/>
            <a:ext cx="5867400" cy="5654675"/>
          </a:xfrm>
        </p:spPr>
        <p:txBody>
          <a:bodyPr/>
          <a:lstStyle/>
          <a:p>
            <a:pPr eaLnBrk="1" hangingPunct="1"/>
            <a:r>
              <a:rPr lang="en-US" dirty="0" smtClean="0">
                <a:solidFill>
                  <a:srgbClr val="0D0D0D"/>
                </a:solidFill>
                <a:ea typeface="ＭＳ Ｐゴシック" pitchFamily="-101" charset="-128"/>
                <a:cs typeface="ＭＳ Ｐゴシック" pitchFamily="-101" charset="-128"/>
              </a:rPr>
              <a:t>“Laws of Nature” are defined as general rules that describe how nature works.</a:t>
            </a:r>
          </a:p>
          <a:p>
            <a:pPr eaLnBrk="1" hangingPunct="1"/>
            <a:r>
              <a:rPr lang="en-US" dirty="0" smtClean="0">
                <a:solidFill>
                  <a:srgbClr val="0D0D0D"/>
                </a:solidFill>
                <a:ea typeface="ＭＳ Ｐゴシック" pitchFamily="-101" charset="-128"/>
                <a:cs typeface="ＭＳ Ｐゴシック" pitchFamily="-101" charset="-128"/>
              </a:rPr>
              <a:t>Evolution from one law to another, not  a revolution. E.g. Newton’s Law of Gravitation is contained in Einstein’s General Theory of Relativity (GR).  </a:t>
            </a:r>
          </a:p>
          <a:p>
            <a:pPr eaLnBrk="1" hangingPunct="1"/>
            <a:r>
              <a:rPr lang="en-US" dirty="0" smtClean="0">
                <a:solidFill>
                  <a:srgbClr val="0D0D0D"/>
                </a:solidFill>
                <a:ea typeface="ＭＳ Ｐゴシック" pitchFamily="-101" charset="-128"/>
                <a:cs typeface="ＭＳ Ｐゴシック" pitchFamily="-101" charset="-128"/>
              </a:rPr>
              <a:t>Don’t be fooled by the word “theory”! GR is the more valid “law”.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6387" name="Content Placeholder 11"/>
          <p:cNvSpPr>
            <a:spLocks noGrp="1"/>
          </p:cNvSpPr>
          <p:nvPr>
            <p:ph idx="1"/>
          </p:nvPr>
        </p:nvSpPr>
        <p:spPr>
          <a:xfrm>
            <a:off x="3733800" y="273050"/>
            <a:ext cx="5111750" cy="5853113"/>
          </a:xfrm>
        </p:spPr>
        <p:txBody>
          <a:bodyPr>
            <a:normAutofit/>
          </a:bodyPr>
          <a:lstStyle/>
          <a:p>
            <a:pPr eaLnBrk="1" hangingPunct="1">
              <a:lnSpc>
                <a:spcPct val="80000"/>
              </a:lnSpc>
            </a:pPr>
            <a:r>
              <a:rPr lang="en-US" dirty="0" smtClean="0">
                <a:solidFill>
                  <a:schemeClr val="bg1"/>
                </a:solidFill>
              </a:rPr>
              <a:t>Read </a:t>
            </a:r>
            <a:r>
              <a:rPr lang="en-US" dirty="0" smtClean="0">
                <a:solidFill>
                  <a:srgbClr val="FF6600"/>
                </a:solidFill>
              </a:rPr>
              <a:t>before</a:t>
            </a:r>
            <a:r>
              <a:rPr lang="en-US" dirty="0" smtClean="0">
                <a:solidFill>
                  <a:schemeClr val="bg1"/>
                </a:solidFill>
              </a:rPr>
              <a:t> coming to next couple of classes: </a:t>
            </a:r>
          </a:p>
          <a:p>
            <a:pPr lvl="1" eaLnBrk="1" hangingPunct="1">
              <a:lnSpc>
                <a:spcPct val="80000"/>
              </a:lnSpc>
            </a:pPr>
            <a:r>
              <a:rPr lang="en-US" sz="2400" dirty="0" smtClean="0">
                <a:solidFill>
                  <a:schemeClr val="bg1"/>
                </a:solidFill>
              </a:rPr>
              <a:t>Speed of light (G-19, back cover)</a:t>
            </a:r>
          </a:p>
          <a:p>
            <a:pPr lvl="1" eaLnBrk="1" hangingPunct="1">
              <a:lnSpc>
                <a:spcPct val="80000"/>
              </a:lnSpc>
            </a:pPr>
            <a:r>
              <a:rPr lang="en-US" sz="2400" dirty="0" smtClean="0">
                <a:solidFill>
                  <a:schemeClr val="bg1"/>
                </a:solidFill>
              </a:rPr>
              <a:t>Distances </a:t>
            </a:r>
          </a:p>
          <a:p>
            <a:pPr lvl="2" eaLnBrk="1" hangingPunct="1">
              <a:lnSpc>
                <a:spcPct val="80000"/>
              </a:lnSpc>
            </a:pPr>
            <a:r>
              <a:rPr lang="en-US" sz="2000" dirty="0" smtClean="0">
                <a:solidFill>
                  <a:schemeClr val="bg1"/>
                </a:solidFill>
                <a:ea typeface="ＭＳ Ｐゴシック" pitchFamily="-101" charset="-128"/>
              </a:rPr>
              <a:t>light years Section 1.1 (p.6-7)</a:t>
            </a:r>
          </a:p>
          <a:p>
            <a:pPr lvl="1" eaLnBrk="1" hangingPunct="1">
              <a:lnSpc>
                <a:spcPct val="80000"/>
              </a:lnSpc>
            </a:pPr>
            <a:r>
              <a:rPr lang="en-US" sz="2400" dirty="0" smtClean="0">
                <a:solidFill>
                  <a:schemeClr val="bg1"/>
                </a:solidFill>
              </a:rPr>
              <a:t>powers of 10</a:t>
            </a:r>
          </a:p>
          <a:p>
            <a:pPr lvl="2" eaLnBrk="1" hangingPunct="1">
              <a:lnSpc>
                <a:spcPct val="80000"/>
              </a:lnSpc>
            </a:pPr>
            <a:r>
              <a:rPr lang="en-US" sz="2000" dirty="0" smtClean="0">
                <a:solidFill>
                  <a:schemeClr val="bg1"/>
                </a:solidFill>
                <a:ea typeface="ＭＳ Ｐゴシック" pitchFamily="-101" charset="-128"/>
              </a:rPr>
              <a:t>Appendix A and “handout” at website</a:t>
            </a:r>
          </a:p>
          <a:p>
            <a:pPr lvl="1" eaLnBrk="1" hangingPunct="1">
              <a:lnSpc>
                <a:spcPct val="80000"/>
              </a:lnSpc>
            </a:pPr>
            <a:r>
              <a:rPr lang="en-US" sz="2400" dirty="0" smtClean="0">
                <a:solidFill>
                  <a:schemeClr val="bg1"/>
                </a:solidFill>
              </a:rPr>
              <a:t>Celestial Sphere and angular measurements (Box 1-1)</a:t>
            </a:r>
          </a:p>
          <a:p>
            <a:pPr lvl="1" eaLnBrk="1" hangingPunct="1">
              <a:lnSpc>
                <a:spcPct val="80000"/>
              </a:lnSpc>
            </a:pPr>
            <a:r>
              <a:rPr lang="en-US" sz="2400" dirty="0" smtClean="0">
                <a:solidFill>
                  <a:schemeClr val="bg1"/>
                </a:solidFill>
              </a:rPr>
              <a:t>Parallax 1.6, Box 1-2, 17.1.</a:t>
            </a:r>
          </a:p>
          <a:p>
            <a:pPr lvl="1" eaLnBrk="1" hangingPunct="1">
              <a:lnSpc>
                <a:spcPct val="80000"/>
              </a:lnSpc>
            </a:pPr>
            <a:r>
              <a:rPr lang="en-US" sz="2400" dirty="0" smtClean="0">
                <a:solidFill>
                  <a:schemeClr val="bg1"/>
                </a:solidFill>
              </a:rPr>
              <a:t>Astronomical Unit (P.47)</a:t>
            </a:r>
          </a:p>
          <a:p>
            <a:pPr lvl="1" eaLnBrk="1" hangingPunct="1">
              <a:lnSpc>
                <a:spcPct val="80000"/>
              </a:lnSpc>
            </a:pPr>
            <a:r>
              <a:rPr lang="en-US" sz="2400" dirty="0" smtClean="0">
                <a:solidFill>
                  <a:schemeClr val="bg1"/>
                </a:solidFill>
              </a:rPr>
              <a:t>Gravity 2.7</a:t>
            </a:r>
          </a:p>
          <a:p>
            <a:pPr lvl="1" eaLnBrk="1" hangingPunct="1">
              <a:lnSpc>
                <a:spcPct val="80000"/>
              </a:lnSpc>
            </a:pPr>
            <a:r>
              <a:rPr lang="en-US" sz="2400" dirty="0" smtClean="0">
                <a:solidFill>
                  <a:schemeClr val="bg1"/>
                </a:solidFill>
              </a:rPr>
              <a:t>Tides 7.6  </a:t>
            </a:r>
          </a:p>
          <a:p>
            <a:pPr lvl="2" eaLnBrk="1" hangingPunct="1">
              <a:lnSpc>
                <a:spcPct val="80000"/>
              </a:lnSpc>
            </a:pPr>
            <a:endParaRPr lang="en-US" sz="2000" dirty="0" smtClean="0">
              <a:ea typeface="ＭＳ Ｐゴシック" pitchFamily="-101"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oster.png"/>
          <p:cNvPicPr>
            <a:picLocks noChangeAspect="1"/>
          </p:cNvPicPr>
          <p:nvPr/>
        </p:nvPicPr>
        <p:blipFill>
          <a:blip r:embed="rId3"/>
          <a:stretch>
            <a:fillRect/>
          </a:stretch>
        </p:blipFill>
        <p:spPr>
          <a:xfrm>
            <a:off x="304800" y="0"/>
            <a:ext cx="4573923" cy="6858000"/>
          </a:xfrm>
          <a:prstGeom prst="rect">
            <a:avLst/>
          </a:prstGeom>
        </p:spPr>
      </p:pic>
      <p:sp>
        <p:nvSpPr>
          <p:cNvPr id="5" name="TextBox 4"/>
          <p:cNvSpPr txBox="1"/>
          <p:nvPr/>
        </p:nvSpPr>
        <p:spPr>
          <a:xfrm>
            <a:off x="5105400" y="1295400"/>
            <a:ext cx="3886200" cy="2677656"/>
          </a:xfrm>
          <a:prstGeom prst="rect">
            <a:avLst/>
          </a:prstGeom>
          <a:noFill/>
        </p:spPr>
        <p:txBody>
          <a:bodyPr wrap="square" rtlCol="0">
            <a:spAutoFit/>
          </a:bodyPr>
          <a:lstStyle/>
          <a:p>
            <a:r>
              <a:rPr lang="en-US" sz="2400" dirty="0" smtClean="0">
                <a:solidFill>
                  <a:schemeClr val="tx1">
                    <a:lumMod val="85000"/>
                  </a:schemeClr>
                </a:solidFill>
              </a:rPr>
              <a:t>The first evening for public viewings is </a:t>
            </a:r>
            <a:r>
              <a:rPr lang="en-US" sz="2400" b="1" dirty="0" smtClean="0">
                <a:solidFill>
                  <a:schemeClr val="tx1">
                    <a:lumMod val="85000"/>
                  </a:schemeClr>
                </a:solidFill>
              </a:rPr>
              <a:t>THIS THURSDAY Sept 4</a:t>
            </a:r>
            <a:r>
              <a:rPr lang="en-US" sz="2400" b="1" baseline="30000" dirty="0" smtClean="0">
                <a:solidFill>
                  <a:schemeClr val="tx1">
                    <a:lumMod val="85000"/>
                  </a:schemeClr>
                </a:solidFill>
              </a:rPr>
              <a:t>th</a:t>
            </a:r>
            <a:r>
              <a:rPr lang="en-US" sz="2400" b="1" dirty="0" smtClean="0">
                <a:solidFill>
                  <a:schemeClr val="tx1">
                    <a:lumMod val="85000"/>
                  </a:schemeClr>
                </a:solidFill>
              </a:rPr>
              <a:t>.</a:t>
            </a:r>
            <a:r>
              <a:rPr lang="en-US" sz="2400" dirty="0" smtClean="0">
                <a:solidFill>
                  <a:schemeClr val="tx1">
                    <a:lumMod val="85000"/>
                  </a:schemeClr>
                </a:solidFill>
              </a:rPr>
              <a:t>  Please join us this week, and </a:t>
            </a:r>
            <a:r>
              <a:rPr lang="en-US" sz="2400" dirty="0" smtClean="0">
                <a:solidFill>
                  <a:srgbClr val="D18A00"/>
                </a:solidFill>
              </a:rPr>
              <a:t>the </a:t>
            </a:r>
            <a:r>
              <a:rPr lang="en-US" sz="2400" i="1" dirty="0" smtClean="0">
                <a:solidFill>
                  <a:srgbClr val="D18A00"/>
                </a:solidFill>
              </a:rPr>
              <a:t>first Thursday of every month</a:t>
            </a:r>
            <a:r>
              <a:rPr lang="en-US" sz="2400" dirty="0" smtClean="0"/>
              <a:t>, </a:t>
            </a:r>
            <a:r>
              <a:rPr lang="en-US" sz="2400" dirty="0" smtClean="0">
                <a:solidFill>
                  <a:srgbClr val="D9D9D9"/>
                </a:solidFill>
              </a:rPr>
              <a:t>rain or shine.  Friends and family are welcome too!   </a:t>
            </a:r>
          </a:p>
        </p:txBody>
      </p:sp>
      <p:sp>
        <p:nvSpPr>
          <p:cNvPr id="6" name="TextBox 5"/>
          <p:cNvSpPr txBox="1"/>
          <p:nvPr/>
        </p:nvSpPr>
        <p:spPr>
          <a:xfrm>
            <a:off x="5410200" y="4800600"/>
            <a:ext cx="3276600" cy="923330"/>
          </a:xfrm>
          <a:prstGeom prst="rect">
            <a:avLst/>
          </a:prstGeom>
          <a:noFill/>
        </p:spPr>
        <p:txBody>
          <a:bodyPr wrap="square" rtlCol="0">
            <a:spAutoFit/>
          </a:bodyPr>
          <a:lstStyle/>
          <a:p>
            <a:r>
              <a:rPr lang="en-US" dirty="0" smtClean="0">
                <a:solidFill>
                  <a:schemeClr val="accent1"/>
                </a:solidFill>
              </a:rPr>
              <a:t>Link to more info:</a:t>
            </a:r>
          </a:p>
          <a:p>
            <a:r>
              <a:rPr lang="en-US" dirty="0" smtClean="0">
                <a:solidFill>
                  <a:schemeClr val="accent1"/>
                </a:solidFill>
              </a:rPr>
              <a:t>http://</a:t>
            </a:r>
            <a:r>
              <a:rPr lang="en-US" dirty="0" err="1" smtClean="0">
                <a:solidFill>
                  <a:schemeClr val="accent1"/>
                </a:solidFill>
              </a:rPr>
              <a:t>umanitoba.ca/faculties/science/departments/physics/i</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1"/>
          <p:cNvSpPr>
            <a:spLocks noGrp="1"/>
          </p:cNvSpPr>
          <p:nvPr>
            <p:ph type="title"/>
          </p:nvPr>
        </p:nvSpPr>
        <p:spPr>
          <a:xfrm>
            <a:off x="381000" y="0"/>
            <a:ext cx="8305800" cy="566738"/>
          </a:xfrm>
        </p:spPr>
        <p:txBody>
          <a:bodyPr/>
          <a:lstStyle/>
          <a:p>
            <a:pPr eaLnBrk="1" hangingPunct="1"/>
            <a:r>
              <a:rPr lang="en-US" sz="2800" smtClean="0">
                <a:solidFill>
                  <a:srgbClr val="BFBFBF"/>
                </a:solidFill>
                <a:ea typeface="ＭＳ Ｐゴシック" pitchFamily="-101" charset="-128"/>
                <a:cs typeface="ＭＳ Ｐゴシック" pitchFamily="-101" charset="-128"/>
              </a:rPr>
              <a:t>Astronomy Stream</a:t>
            </a:r>
          </a:p>
        </p:txBody>
      </p:sp>
      <p:sp>
        <p:nvSpPr>
          <p:cNvPr id="99331" name="TextBox 5"/>
          <p:cNvSpPr txBox="1">
            <a:spLocks noChangeArrowheads="1"/>
          </p:cNvSpPr>
          <p:nvPr/>
        </p:nvSpPr>
        <p:spPr bwMode="auto">
          <a:xfrm>
            <a:off x="457200" y="2274888"/>
            <a:ext cx="8153400" cy="1077912"/>
          </a:xfrm>
          <a:prstGeom prst="rect">
            <a:avLst/>
          </a:prstGeom>
          <a:noFill/>
          <a:ln w="9525">
            <a:noFill/>
            <a:miter lim="800000"/>
            <a:headEnd/>
            <a:tailEnd/>
          </a:ln>
        </p:spPr>
        <p:txBody>
          <a:bodyPr>
            <a:prstTxWarp prst="textNoShape">
              <a:avLst/>
            </a:prstTxWarp>
            <a:spAutoFit/>
          </a:bodyPr>
          <a:lstStyle/>
          <a:p>
            <a:pPr marL="342900" indent="-342900"/>
            <a:r>
              <a:rPr lang="en-US" dirty="0">
                <a:solidFill>
                  <a:srgbClr val="BFBFBF"/>
                </a:solidFill>
                <a:latin typeface="Calibri" pitchFamily="-101" charset="0"/>
              </a:rPr>
              <a:t>2. </a:t>
            </a:r>
            <a:r>
              <a:rPr lang="en-US" dirty="0">
                <a:solidFill>
                  <a:srgbClr val="FF6600"/>
                </a:solidFill>
                <a:latin typeface="Calibri" pitchFamily="-101" charset="0"/>
              </a:rPr>
              <a:t>Phys 1810 – Fall </a:t>
            </a:r>
            <a:r>
              <a:rPr lang="en-US" dirty="0" smtClean="0">
                <a:solidFill>
                  <a:srgbClr val="FF6600"/>
                </a:solidFill>
                <a:latin typeface="Calibri" pitchFamily="-101" charset="0"/>
              </a:rPr>
              <a:t>2014, </a:t>
            </a:r>
            <a:r>
              <a:rPr lang="en-US" dirty="0">
                <a:solidFill>
                  <a:srgbClr val="FF6600"/>
                </a:solidFill>
                <a:latin typeface="Calibri" pitchFamily="-101" charset="0"/>
              </a:rPr>
              <a:t>10:</a:t>
            </a:r>
            <a:r>
              <a:rPr lang="en-US" dirty="0" smtClean="0">
                <a:solidFill>
                  <a:srgbClr val="FF6600"/>
                </a:solidFill>
                <a:latin typeface="Calibri" pitchFamily="-101" charset="0"/>
              </a:rPr>
              <a:t>30am and 1:30pm</a:t>
            </a:r>
          </a:p>
          <a:p>
            <a:pPr marL="800100" lvl="1" indent="-342900">
              <a:buFont typeface="Arial" pitchFamily="-101" charset="0"/>
              <a:buChar char="•"/>
            </a:pPr>
            <a:r>
              <a:rPr lang="en-US" sz="2000" dirty="0">
                <a:solidFill>
                  <a:srgbClr val="BFBFBF"/>
                </a:solidFill>
                <a:latin typeface="Calibri" pitchFamily="-101" charset="0"/>
              </a:rPr>
              <a:t>General Astronomy I. Helpful to have math requirement.</a:t>
            </a:r>
          </a:p>
          <a:p>
            <a:pPr marL="800100" lvl="1" indent="-342900">
              <a:buFont typeface="Arial" pitchFamily="-101" charset="0"/>
              <a:buChar char="•"/>
            </a:pPr>
            <a:r>
              <a:rPr lang="en-US" sz="2000" dirty="0">
                <a:solidFill>
                  <a:srgbClr val="BFBFBF"/>
                </a:solidFill>
                <a:latin typeface="Calibri" pitchFamily="-101" charset="0"/>
              </a:rPr>
              <a:t>Overview of background, phenomena, planets through cosmology. </a:t>
            </a:r>
          </a:p>
          <a:p>
            <a:pPr marL="342900" indent="-342900"/>
            <a:endParaRPr lang="en-US" sz="1800" dirty="0">
              <a:solidFill>
                <a:srgbClr val="BFBFBF"/>
              </a:solidFill>
              <a:latin typeface="Calibri" pitchFamily="-101" charset="0"/>
            </a:endParaRPr>
          </a:p>
        </p:txBody>
      </p:sp>
      <p:sp>
        <p:nvSpPr>
          <p:cNvPr id="99332" name="TextBox 4"/>
          <p:cNvSpPr txBox="1">
            <a:spLocks noChangeArrowheads="1"/>
          </p:cNvSpPr>
          <p:nvPr/>
        </p:nvSpPr>
        <p:spPr bwMode="auto">
          <a:xfrm>
            <a:off x="533400" y="3419475"/>
            <a:ext cx="8153400" cy="1076325"/>
          </a:xfrm>
          <a:prstGeom prst="rect">
            <a:avLst/>
          </a:prstGeom>
          <a:noFill/>
          <a:ln w="9525">
            <a:noFill/>
            <a:miter lim="800000"/>
            <a:headEnd/>
            <a:tailEnd/>
          </a:ln>
        </p:spPr>
        <p:txBody>
          <a:bodyPr>
            <a:prstTxWarp prst="textNoShape">
              <a:avLst/>
            </a:prstTxWarp>
            <a:spAutoFit/>
          </a:bodyPr>
          <a:lstStyle/>
          <a:p>
            <a:pPr marL="342900" indent="-342900"/>
            <a:r>
              <a:rPr lang="en-US" dirty="0">
                <a:solidFill>
                  <a:srgbClr val="BFBFBF"/>
                </a:solidFill>
                <a:latin typeface="Calibri" pitchFamily="-101" charset="0"/>
              </a:rPr>
              <a:t>3. Phys 1820 – Winter </a:t>
            </a:r>
            <a:r>
              <a:rPr lang="en-US" dirty="0" smtClean="0">
                <a:solidFill>
                  <a:srgbClr val="BFBFBF"/>
                </a:solidFill>
                <a:latin typeface="Calibri" pitchFamily="-101" charset="0"/>
              </a:rPr>
              <a:t>2015</a:t>
            </a:r>
          </a:p>
          <a:p>
            <a:pPr marL="800100" lvl="1" indent="-342900">
              <a:buFont typeface="Arial" pitchFamily="-101" charset="0"/>
              <a:buChar char="•"/>
            </a:pPr>
            <a:r>
              <a:rPr lang="en-US" sz="2000" dirty="0">
                <a:solidFill>
                  <a:srgbClr val="BFBFBF"/>
                </a:solidFill>
                <a:latin typeface="Calibri" pitchFamily="-101" charset="0"/>
              </a:rPr>
              <a:t>General Astronomy II</a:t>
            </a:r>
            <a:r>
              <a:rPr lang="en-US" sz="1800" dirty="0">
                <a:solidFill>
                  <a:srgbClr val="BFBFBF"/>
                </a:solidFill>
                <a:latin typeface="Calibri" pitchFamily="-101" charset="0"/>
              </a:rPr>
              <a:t>.  Math requirement. </a:t>
            </a:r>
          </a:p>
          <a:p>
            <a:pPr marL="800100" lvl="1" indent="-342900">
              <a:buFont typeface="Arial" pitchFamily="-101" charset="0"/>
              <a:buChar char="•"/>
            </a:pPr>
            <a:r>
              <a:rPr lang="en-US" sz="2000" dirty="0">
                <a:solidFill>
                  <a:srgbClr val="BFBFBF"/>
                </a:solidFill>
                <a:latin typeface="Calibri" pitchFamily="-101" charset="0"/>
              </a:rPr>
              <a:t>Highlights specific topics.</a:t>
            </a:r>
            <a:r>
              <a:rPr lang="en-US" sz="1800" dirty="0">
                <a:solidFill>
                  <a:srgbClr val="BFBFBF"/>
                </a:solidFill>
                <a:latin typeface="Calibri" pitchFamily="-101" charset="0"/>
              </a:rPr>
              <a:t> </a:t>
            </a:r>
          </a:p>
        </p:txBody>
      </p:sp>
      <p:sp>
        <p:nvSpPr>
          <p:cNvPr id="99333" name="TextBox 6"/>
          <p:cNvSpPr txBox="1">
            <a:spLocks noChangeArrowheads="1"/>
          </p:cNvSpPr>
          <p:nvPr/>
        </p:nvSpPr>
        <p:spPr bwMode="auto">
          <a:xfrm>
            <a:off x="457200" y="889000"/>
            <a:ext cx="8001000" cy="1385888"/>
          </a:xfrm>
          <a:prstGeom prst="rect">
            <a:avLst/>
          </a:prstGeom>
          <a:noFill/>
          <a:ln w="9525">
            <a:noFill/>
            <a:miter lim="800000"/>
            <a:headEnd/>
            <a:tailEnd/>
          </a:ln>
        </p:spPr>
        <p:txBody>
          <a:bodyPr>
            <a:prstTxWarp prst="textNoShape">
              <a:avLst/>
            </a:prstTxWarp>
            <a:spAutoFit/>
          </a:bodyPr>
          <a:lstStyle/>
          <a:p>
            <a:pPr marL="342900" indent="-342900">
              <a:buFont typeface="Calibri" pitchFamily="-101" charset="0"/>
              <a:buAutoNum type="arabicPeriod"/>
            </a:pPr>
            <a:r>
              <a:rPr lang="en-US" dirty="0">
                <a:solidFill>
                  <a:srgbClr val="BFBFBF"/>
                </a:solidFill>
                <a:latin typeface="Calibri" pitchFamily="-101" charset="0"/>
              </a:rPr>
              <a:t>Phys 1830 –</a:t>
            </a:r>
            <a:r>
              <a:rPr lang="en-US" dirty="0" smtClean="0">
                <a:solidFill>
                  <a:srgbClr val="BFBFBF"/>
                </a:solidFill>
                <a:latin typeface="Calibri" pitchFamily="-101" charset="0"/>
              </a:rPr>
              <a:t> Winter 2015, </a:t>
            </a:r>
            <a:r>
              <a:rPr lang="en-US" dirty="0">
                <a:solidFill>
                  <a:srgbClr val="BFBFBF"/>
                </a:solidFill>
                <a:latin typeface="Calibri" pitchFamily="-101" charset="0"/>
              </a:rPr>
              <a:t>1:30 pm </a:t>
            </a:r>
          </a:p>
          <a:p>
            <a:pPr marL="800100" lvl="1" indent="-342900">
              <a:buFont typeface="Arial" pitchFamily="-101" charset="0"/>
              <a:buChar char="•"/>
            </a:pPr>
            <a:r>
              <a:rPr lang="en-US" sz="2000" dirty="0">
                <a:solidFill>
                  <a:srgbClr val="BFBFBF"/>
                </a:solidFill>
                <a:latin typeface="Calibri" pitchFamily="-101" charset="0"/>
              </a:rPr>
              <a:t>Perspective on the Universe.</a:t>
            </a:r>
          </a:p>
          <a:p>
            <a:pPr marL="800100" lvl="1" indent="-342900">
              <a:buFont typeface="Arial" pitchFamily="-101" charset="0"/>
              <a:buChar char="•"/>
            </a:pPr>
            <a:r>
              <a:rPr lang="en-US" sz="2000" dirty="0">
                <a:solidFill>
                  <a:srgbClr val="BFBFBF"/>
                </a:solidFill>
                <a:latin typeface="Calibri" pitchFamily="-101" charset="0"/>
              </a:rPr>
              <a:t>Qualitative, descriptive course. Basic arithmetic; no math requirement. </a:t>
            </a:r>
          </a:p>
        </p:txBody>
      </p:sp>
      <p:sp>
        <p:nvSpPr>
          <p:cNvPr id="99334" name="TextBox 7"/>
          <p:cNvSpPr txBox="1">
            <a:spLocks noChangeArrowheads="1"/>
          </p:cNvSpPr>
          <p:nvPr/>
        </p:nvSpPr>
        <p:spPr bwMode="auto">
          <a:xfrm>
            <a:off x="457200" y="4681538"/>
            <a:ext cx="8153400" cy="1662112"/>
          </a:xfrm>
          <a:prstGeom prst="rect">
            <a:avLst/>
          </a:prstGeom>
          <a:noFill/>
          <a:ln w="9525">
            <a:noFill/>
            <a:miter lim="800000"/>
            <a:headEnd/>
            <a:tailEnd/>
          </a:ln>
        </p:spPr>
        <p:txBody>
          <a:bodyPr>
            <a:prstTxWarp prst="textNoShape">
              <a:avLst/>
            </a:prstTxWarp>
            <a:spAutoFit/>
          </a:bodyPr>
          <a:lstStyle/>
          <a:p>
            <a:pPr marL="342900" indent="-342900"/>
            <a:r>
              <a:rPr lang="en-US">
                <a:solidFill>
                  <a:srgbClr val="BFBFBF"/>
                </a:solidFill>
                <a:latin typeface="Calibri" pitchFamily="-101" charset="0"/>
              </a:rPr>
              <a:t>4. Phys 2070 – Full year on Tues &amp; Thurs evenings</a:t>
            </a:r>
          </a:p>
          <a:p>
            <a:pPr marL="800100" lvl="1" indent="-342900">
              <a:buFont typeface="Arial" pitchFamily="-101" charset="0"/>
              <a:buChar char="•"/>
            </a:pPr>
            <a:r>
              <a:rPr lang="en-US" sz="2000">
                <a:solidFill>
                  <a:srgbClr val="BFBFBF"/>
                </a:solidFill>
                <a:latin typeface="Calibri" pitchFamily="-101" charset="0"/>
              </a:rPr>
              <a:t>Observational Astronomy. Math requirement.</a:t>
            </a:r>
          </a:p>
          <a:p>
            <a:pPr marL="800100" lvl="1" indent="-342900">
              <a:buFont typeface="Arial" pitchFamily="-101" charset="0"/>
              <a:buChar char="•"/>
            </a:pPr>
            <a:r>
              <a:rPr lang="en-US" sz="2000">
                <a:solidFill>
                  <a:srgbClr val="BFBFBF"/>
                </a:solidFill>
                <a:latin typeface="Calibri" pitchFamily="-101" charset="0"/>
              </a:rPr>
              <a:t>Hands-on. Uses Glenlea Observatory.</a:t>
            </a:r>
          </a:p>
          <a:p>
            <a:pPr marL="800100" lvl="1" indent="-342900">
              <a:buFont typeface="Arial" pitchFamily="-101" charset="0"/>
              <a:buChar char="•"/>
            </a:pPr>
            <a:r>
              <a:rPr lang="en-US" sz="2000">
                <a:solidFill>
                  <a:srgbClr val="BFBFBF"/>
                </a:solidFill>
                <a:latin typeface="Calibri" pitchFamily="-101" charset="0"/>
              </a:rPr>
              <a:t>Both terms and in the evening.  </a:t>
            </a:r>
          </a:p>
          <a:p>
            <a:pPr marL="800100" lvl="1" indent="-342900"/>
            <a:endParaRPr lang="en-US" sz="1800">
              <a:solidFill>
                <a:srgbClr val="BFBFBF"/>
              </a:solidFill>
              <a:latin typeface="Calibri" pitchFamily="-101" charset="0"/>
            </a:endParaRPr>
          </a:p>
        </p:txBody>
      </p:sp>
      <p:pic>
        <p:nvPicPr>
          <p:cNvPr id="99335" name="Picture 10" descr="Sun_Stankiewicz_S.S.4.jpg"/>
          <p:cNvPicPr>
            <a:picLocks noChangeAspect="1"/>
          </p:cNvPicPr>
          <p:nvPr/>
        </p:nvPicPr>
        <p:blipFill>
          <a:blip r:embed="rId3"/>
          <a:srcRect/>
          <a:stretch>
            <a:fillRect/>
          </a:stretch>
        </p:blipFill>
        <p:spPr bwMode="auto">
          <a:xfrm>
            <a:off x="7391400" y="0"/>
            <a:ext cx="1524000" cy="2032000"/>
          </a:xfrm>
          <a:prstGeom prst="rect">
            <a:avLst/>
          </a:prstGeom>
          <a:noFill/>
          <a:ln w="9525">
            <a:noFill/>
            <a:miter lim="800000"/>
            <a:headEnd/>
            <a:tailEnd/>
          </a:ln>
        </p:spPr>
      </p:pic>
      <p:sp>
        <p:nvSpPr>
          <p:cNvPr id="8" name="TextBox 7"/>
          <p:cNvSpPr txBox="1"/>
          <p:nvPr/>
        </p:nvSpPr>
        <p:spPr>
          <a:xfrm>
            <a:off x="5051246" y="76200"/>
            <a:ext cx="2340154" cy="369332"/>
          </a:xfrm>
          <a:prstGeom prst="rect">
            <a:avLst/>
          </a:prstGeom>
          <a:noFill/>
        </p:spPr>
        <p:txBody>
          <a:bodyPr wrap="none" rtlCol="0">
            <a:spAutoFit/>
          </a:bodyPr>
          <a:lstStyle/>
          <a:p>
            <a:r>
              <a:rPr lang="en-US" dirty="0" smtClean="0">
                <a:solidFill>
                  <a:schemeClr val="accent1">
                    <a:lumMod val="75000"/>
                  </a:schemeClr>
                </a:solidFill>
              </a:rPr>
              <a:t>Add/Drop date Sept 17</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extBox 4"/>
          <p:cNvSpPr txBox="1">
            <a:spLocks noChangeArrowheads="1"/>
          </p:cNvSpPr>
          <p:nvPr/>
        </p:nvSpPr>
        <p:spPr bwMode="auto">
          <a:xfrm>
            <a:off x="457200" y="1830388"/>
            <a:ext cx="8153400" cy="4278095"/>
          </a:xfrm>
          <a:prstGeom prst="rect">
            <a:avLst/>
          </a:prstGeom>
          <a:noFill/>
          <a:ln w="9525">
            <a:noFill/>
            <a:miter lim="800000"/>
            <a:headEnd/>
            <a:tailEnd/>
          </a:ln>
        </p:spPr>
        <p:txBody>
          <a:bodyPr>
            <a:prstTxWarp prst="textNoShape">
              <a:avLst/>
            </a:prstTxWarp>
            <a:spAutoFit/>
          </a:bodyPr>
          <a:lstStyle/>
          <a:p>
            <a:pPr marL="457200" indent="-457200">
              <a:buFont typeface="Arial" pitchFamily="-101" charset="0"/>
              <a:buChar char="•"/>
            </a:pPr>
            <a:r>
              <a:rPr lang="en-US" sz="2000" b="1" dirty="0">
                <a:solidFill>
                  <a:srgbClr val="FF6600"/>
                </a:solidFill>
                <a:latin typeface="Calibri" pitchFamily="-101" charset="0"/>
              </a:rPr>
              <a:t>Textbook is Astronomy Today,</a:t>
            </a:r>
            <a:r>
              <a:rPr lang="en-US" sz="2000" b="1" dirty="0" smtClean="0">
                <a:solidFill>
                  <a:srgbClr val="FF6600"/>
                </a:solidFill>
                <a:latin typeface="Calibri" pitchFamily="-101" charset="0"/>
              </a:rPr>
              <a:t> 8</a:t>
            </a:r>
            <a:r>
              <a:rPr lang="en-US" sz="2000" b="1" baseline="30000" dirty="0" smtClean="0">
                <a:solidFill>
                  <a:srgbClr val="FF6600"/>
                </a:solidFill>
                <a:latin typeface="Calibri" pitchFamily="-101" charset="0"/>
              </a:rPr>
              <a:t>th</a:t>
            </a:r>
            <a:r>
              <a:rPr lang="en-US" sz="2000" b="1" dirty="0" smtClean="0">
                <a:solidFill>
                  <a:srgbClr val="FF6600"/>
                </a:solidFill>
                <a:latin typeface="Calibri" pitchFamily="-101" charset="0"/>
              </a:rPr>
              <a:t> </a:t>
            </a:r>
            <a:r>
              <a:rPr lang="en-US" sz="2000" b="1" dirty="0">
                <a:solidFill>
                  <a:srgbClr val="FF6600"/>
                </a:solidFill>
                <a:latin typeface="Calibri" pitchFamily="-101" charset="0"/>
              </a:rPr>
              <a:t>edition </a:t>
            </a:r>
            <a:r>
              <a:rPr lang="en-US" sz="2000" b="1" dirty="0" err="1">
                <a:solidFill>
                  <a:srgbClr val="FF6600"/>
                </a:solidFill>
                <a:latin typeface="Calibri" pitchFamily="-101" charset="0"/>
              </a:rPr>
              <a:t>Chaisson</a:t>
            </a:r>
            <a:r>
              <a:rPr lang="en-US" sz="2000" b="1" dirty="0">
                <a:solidFill>
                  <a:srgbClr val="FF6600"/>
                </a:solidFill>
                <a:latin typeface="Calibri" pitchFamily="-101" charset="0"/>
              </a:rPr>
              <a:t> &amp; </a:t>
            </a:r>
            <a:r>
              <a:rPr lang="en-US" sz="2000" b="1" dirty="0" err="1" smtClean="0">
                <a:solidFill>
                  <a:srgbClr val="FF6600"/>
                </a:solidFill>
                <a:latin typeface="Calibri" pitchFamily="-101" charset="0"/>
              </a:rPr>
              <a:t>McMillian</a:t>
            </a:r>
            <a:r>
              <a:rPr lang="en-US" sz="2000" b="1" dirty="0" smtClean="0">
                <a:solidFill>
                  <a:srgbClr val="FF6600"/>
                </a:solidFill>
                <a:latin typeface="Calibri" pitchFamily="-101" charset="0"/>
              </a:rPr>
              <a:t> </a:t>
            </a:r>
            <a:r>
              <a:rPr lang="en-US" sz="2000" b="1" smtClean="0">
                <a:solidFill>
                  <a:srgbClr val="FF6600"/>
                </a:solidFill>
                <a:latin typeface="Calibri" pitchFamily="-101" charset="0"/>
              </a:rPr>
              <a:t>-  </a:t>
            </a:r>
            <a:r>
              <a:rPr lang="en-US" smtClean="0">
                <a:solidFill>
                  <a:schemeClr val="tx2">
                    <a:lumMod val="75000"/>
                  </a:schemeClr>
                </a:solidFill>
                <a:latin typeface="Calibri" pitchFamily="-101" charset="0"/>
              </a:rPr>
              <a:t>check </a:t>
            </a:r>
            <a:r>
              <a:rPr lang="en-US" dirty="0" smtClean="0">
                <a:solidFill>
                  <a:schemeClr val="tx2">
                    <a:lumMod val="75000"/>
                  </a:schemeClr>
                </a:solidFill>
                <a:latin typeface="Calibri" pitchFamily="-101" charset="0"/>
              </a:rPr>
              <a:t>the </a:t>
            </a:r>
            <a:r>
              <a:rPr lang="en-US" b="1" dirty="0">
                <a:solidFill>
                  <a:schemeClr val="tx2">
                    <a:lumMod val="75000"/>
                  </a:schemeClr>
                </a:solidFill>
                <a:latin typeface="Calibri" pitchFamily="-101" charset="0"/>
              </a:rPr>
              <a:t>library</a:t>
            </a:r>
            <a:r>
              <a:rPr lang="en-US" dirty="0">
                <a:solidFill>
                  <a:schemeClr val="tx2">
                    <a:lumMod val="75000"/>
                  </a:schemeClr>
                </a:solidFill>
                <a:latin typeface="Calibri" pitchFamily="-101" charset="0"/>
              </a:rPr>
              <a:t>.  Can be used for Phys 1810/20/30.  If bought new, there is a website with lots of </a:t>
            </a:r>
            <a:r>
              <a:rPr lang="en-US" b="1" dirty="0">
                <a:solidFill>
                  <a:schemeClr val="tx2">
                    <a:lumMod val="75000"/>
                  </a:schemeClr>
                </a:solidFill>
                <a:latin typeface="Calibri" pitchFamily="-101" charset="0"/>
              </a:rPr>
              <a:t>multiple choice </a:t>
            </a:r>
            <a:r>
              <a:rPr lang="en-US" dirty="0">
                <a:solidFill>
                  <a:schemeClr val="tx2">
                    <a:lumMod val="75000"/>
                  </a:schemeClr>
                </a:solidFill>
                <a:latin typeface="Calibri" pitchFamily="-101" charset="0"/>
              </a:rPr>
              <a:t>questions for </a:t>
            </a:r>
            <a:r>
              <a:rPr lang="en-AU" dirty="0">
                <a:solidFill>
                  <a:schemeClr val="tx2">
                    <a:lumMod val="75000"/>
                  </a:schemeClr>
                </a:solidFill>
                <a:latin typeface="Calibri" pitchFamily="-101" charset="0"/>
              </a:rPr>
              <a:t>practise</a:t>
            </a:r>
            <a:r>
              <a:rPr lang="en-US" dirty="0">
                <a:solidFill>
                  <a:schemeClr val="tx2">
                    <a:lumMod val="75000"/>
                  </a:schemeClr>
                </a:solidFill>
                <a:latin typeface="Calibri" pitchFamily="-101" charset="0"/>
              </a:rPr>
              <a:t>. Need a personal access code that comes with new book.  Do not need a class access code</a:t>
            </a:r>
            <a:r>
              <a:rPr lang="en-US" dirty="0" smtClean="0">
                <a:solidFill>
                  <a:schemeClr val="tx2">
                    <a:lumMod val="75000"/>
                  </a:schemeClr>
                </a:solidFill>
                <a:latin typeface="Calibri" pitchFamily="-101" charset="0"/>
              </a:rPr>
              <a:t>.</a:t>
            </a:r>
          </a:p>
          <a:p>
            <a:pPr marL="457200" indent="-457200"/>
            <a:endParaRPr lang="en-US" dirty="0" smtClean="0">
              <a:solidFill>
                <a:schemeClr val="tx2">
                  <a:lumMod val="75000"/>
                </a:schemeClr>
              </a:solidFill>
              <a:latin typeface="Calibri" pitchFamily="-101" charset="0"/>
            </a:endParaRPr>
          </a:p>
          <a:p>
            <a:pPr marL="457200" indent="-457200">
              <a:buFont typeface="Arial" pitchFamily="-101" charset="0"/>
              <a:buChar char="•"/>
            </a:pPr>
            <a:r>
              <a:rPr lang="en-US" dirty="0" smtClean="0">
                <a:solidFill>
                  <a:srgbClr val="FF6600"/>
                </a:solidFill>
                <a:latin typeface="Calibri" pitchFamily="-101" charset="0"/>
              </a:rPr>
              <a:t>Lectures are the primary material </a:t>
            </a:r>
            <a:r>
              <a:rPr lang="en-US" dirty="0" smtClean="0">
                <a:solidFill>
                  <a:schemeClr val="tx1">
                    <a:lumMod val="85000"/>
                  </a:schemeClr>
                </a:solidFill>
                <a:latin typeface="Calibri" pitchFamily="-101" charset="0"/>
              </a:rPr>
              <a:t> </a:t>
            </a:r>
            <a:r>
              <a:rPr lang="en-US" dirty="0" smtClean="0">
                <a:solidFill>
                  <a:srgbClr val="BABABA"/>
                </a:solidFill>
                <a:latin typeface="Calibri" pitchFamily="-101" charset="0"/>
              </a:rPr>
              <a:t>- textbook supplements lectures.  Readings will be assigned in class to be read </a:t>
            </a:r>
            <a:r>
              <a:rPr lang="en-US" b="1" dirty="0" smtClean="0">
                <a:solidFill>
                  <a:srgbClr val="FF6600"/>
                </a:solidFill>
                <a:latin typeface="Calibri" pitchFamily="-101" charset="0"/>
              </a:rPr>
              <a:t>before </a:t>
            </a:r>
            <a:r>
              <a:rPr lang="en-US" dirty="0" smtClean="0">
                <a:solidFill>
                  <a:srgbClr val="BABABA"/>
                </a:solidFill>
                <a:latin typeface="Calibri" pitchFamily="-101" charset="0"/>
              </a:rPr>
              <a:t>attending the next lecture. </a:t>
            </a:r>
            <a:endParaRPr lang="en-US" dirty="0">
              <a:solidFill>
                <a:srgbClr val="BABABA"/>
              </a:solidFill>
              <a:latin typeface="Calibri" pitchFamily="-101" charset="0"/>
            </a:endParaRPr>
          </a:p>
          <a:p>
            <a:pPr marL="457200" indent="-457200">
              <a:buFont typeface="Arial" pitchFamily="-101" charset="0"/>
              <a:buChar char="•"/>
            </a:pPr>
            <a:endParaRPr lang="en-US" dirty="0" smtClean="0">
              <a:solidFill>
                <a:srgbClr val="BFBFBF"/>
              </a:solidFill>
              <a:latin typeface="Calibri" pitchFamily="-101" charset="0"/>
            </a:endParaRPr>
          </a:p>
          <a:p>
            <a:pPr marL="457200" indent="-457200">
              <a:buFont typeface="Arial" pitchFamily="-101" charset="0"/>
              <a:buChar char="•"/>
            </a:pPr>
            <a:r>
              <a:rPr lang="en-US" b="1" dirty="0">
                <a:solidFill>
                  <a:srgbClr val="BFBFBF"/>
                </a:solidFill>
                <a:latin typeface="Calibri" pitchFamily="-101" charset="0"/>
              </a:rPr>
              <a:t>Material</a:t>
            </a:r>
            <a:r>
              <a:rPr lang="en-US" b="1" dirty="0" smtClean="0">
                <a:solidFill>
                  <a:srgbClr val="BFBFBF"/>
                </a:solidFill>
                <a:latin typeface="Calibri" pitchFamily="-101" charset="0"/>
              </a:rPr>
              <a:t> for the course is </a:t>
            </a:r>
            <a:r>
              <a:rPr lang="en-US" b="1" dirty="0">
                <a:solidFill>
                  <a:srgbClr val="BFBFBF"/>
                </a:solidFill>
                <a:latin typeface="Calibri" pitchFamily="-101" charset="0"/>
              </a:rPr>
              <a:t>also on the </a:t>
            </a:r>
            <a:r>
              <a:rPr lang="en-US" b="1" dirty="0">
                <a:solidFill>
                  <a:srgbClr val="FF0000"/>
                </a:solidFill>
                <a:latin typeface="Calibri" pitchFamily="-101" charset="0"/>
              </a:rPr>
              <a:t>class website </a:t>
            </a:r>
            <a:r>
              <a:rPr lang="en-US" dirty="0">
                <a:solidFill>
                  <a:srgbClr val="BFBFBF"/>
                </a:solidFill>
                <a:latin typeface="Calibri" pitchFamily="-101" charset="0"/>
              </a:rPr>
              <a:t>maintained by Prof English</a:t>
            </a:r>
            <a:r>
              <a:rPr lang="en-US" dirty="0" smtClean="0">
                <a:solidFill>
                  <a:srgbClr val="FF6600"/>
                </a:solidFill>
                <a:latin typeface="Calibri" pitchFamily="-101" charset="0"/>
              </a:rPr>
              <a:t>. </a:t>
            </a:r>
            <a:r>
              <a:rPr lang="en-US" dirty="0" smtClean="0">
                <a:solidFill>
                  <a:srgbClr val="2828FF"/>
                </a:solidFill>
                <a:latin typeface="Calibri" pitchFamily="-101" charset="0"/>
                <a:hlinkClick r:id="rId3"/>
              </a:rPr>
              <a:t>http://www.physics.umanitoba.ca/~english/2014fallphys1810/</a:t>
            </a:r>
            <a:r>
              <a:rPr lang="en-US" dirty="0" smtClean="0">
                <a:solidFill>
                  <a:srgbClr val="2828FF"/>
                </a:solidFill>
                <a:latin typeface="Calibri" pitchFamily="-101" charset="0"/>
              </a:rPr>
              <a:t>   </a:t>
            </a:r>
            <a:r>
              <a:rPr lang="en-US" dirty="0" smtClean="0">
                <a:solidFill>
                  <a:srgbClr val="BABABA"/>
                </a:solidFill>
                <a:latin typeface="Calibri" pitchFamily="-101" charset="0"/>
              </a:rPr>
              <a:t>Includes links to:     </a:t>
            </a:r>
          </a:p>
          <a:p>
            <a:pPr marL="914400" lvl="1" indent="-457200">
              <a:buFont typeface="Arial" pitchFamily="-101" charset="0"/>
              <a:buChar char="•"/>
            </a:pPr>
            <a:r>
              <a:rPr lang="en-US" dirty="0" smtClean="0">
                <a:solidFill>
                  <a:srgbClr val="BFBFBF"/>
                </a:solidFill>
                <a:latin typeface="Calibri" pitchFamily="-101" charset="0"/>
              </a:rPr>
              <a:t> </a:t>
            </a:r>
            <a:r>
              <a:rPr lang="en-US" dirty="0">
                <a:solidFill>
                  <a:srgbClr val="BFBFBF"/>
                </a:solidFill>
                <a:latin typeface="Calibri" pitchFamily="-101" charset="0"/>
              </a:rPr>
              <a:t>power points of </a:t>
            </a:r>
            <a:r>
              <a:rPr lang="en-US" dirty="0" smtClean="0">
                <a:solidFill>
                  <a:srgbClr val="BFBFBF"/>
                </a:solidFill>
                <a:latin typeface="Calibri" pitchFamily="-101" charset="0"/>
              </a:rPr>
              <a:t>lectures  - </a:t>
            </a:r>
            <a:r>
              <a:rPr lang="en-US" dirty="0" smtClean="0">
                <a:solidFill>
                  <a:schemeClr val="tx1">
                    <a:lumMod val="85000"/>
                  </a:schemeClr>
                </a:solidFill>
                <a:latin typeface="Calibri" pitchFamily="-101" charset="0"/>
              </a:rPr>
              <a:t>password</a:t>
            </a:r>
            <a:r>
              <a:rPr lang="en-US" dirty="0" smtClean="0">
                <a:solidFill>
                  <a:srgbClr val="BFBFBF"/>
                </a:solidFill>
                <a:latin typeface="Calibri" pitchFamily="-101" charset="0"/>
              </a:rPr>
              <a:t> only given in class. </a:t>
            </a:r>
          </a:p>
          <a:p>
            <a:pPr marL="914400" lvl="1" indent="-457200">
              <a:buFont typeface="Arial" pitchFamily="-101" charset="0"/>
              <a:buChar char="•"/>
            </a:pPr>
            <a:r>
              <a:rPr lang="en-US" dirty="0" smtClean="0">
                <a:solidFill>
                  <a:srgbClr val="BFBFBF"/>
                </a:solidFill>
                <a:latin typeface="Calibri" pitchFamily="-101" charset="0"/>
              </a:rPr>
              <a:t>Supplemental material – used in class.</a:t>
            </a:r>
          </a:p>
          <a:p>
            <a:pPr marL="914400" lvl="1" indent="-457200">
              <a:buFont typeface="Arial" pitchFamily="-101" charset="0"/>
              <a:buChar char="•"/>
            </a:pPr>
            <a:r>
              <a:rPr lang="en-US" dirty="0" smtClean="0">
                <a:solidFill>
                  <a:srgbClr val="BFBFBF"/>
                </a:solidFill>
                <a:latin typeface="Calibri" pitchFamily="-101" charset="0"/>
              </a:rPr>
              <a:t>Study techniques e.g. for every 1 hr lecture, do 3 hrs prep and study.  </a:t>
            </a:r>
            <a:endParaRPr lang="en-US" dirty="0">
              <a:solidFill>
                <a:srgbClr val="BFBFBF"/>
              </a:solidFill>
              <a:latin typeface="Calibri" pitchFamily="-101" charset="0"/>
            </a:endParaRPr>
          </a:p>
          <a:p>
            <a:pPr marL="457200" indent="-457200"/>
            <a:r>
              <a:rPr lang="en-US" dirty="0" smtClean="0">
                <a:solidFill>
                  <a:srgbClr val="BFBFBF"/>
                </a:solidFill>
                <a:latin typeface="Calibri" pitchFamily="-101" charset="0"/>
              </a:rPr>
              <a:t> </a:t>
            </a:r>
            <a:endParaRPr lang="en-US" dirty="0">
              <a:solidFill>
                <a:srgbClr val="BFBFBF"/>
              </a:solidFill>
              <a:latin typeface="Calibri" pitchFamily="-101" charset="0"/>
            </a:endParaRPr>
          </a:p>
        </p:txBody>
      </p:sp>
      <p:pic>
        <p:nvPicPr>
          <p:cNvPr id="107524" name="Picture 6" descr="Radio_Bietenholz_CassA-dusk.jpg"/>
          <p:cNvPicPr>
            <a:picLocks noChangeAspect="1"/>
          </p:cNvPicPr>
          <p:nvPr/>
        </p:nvPicPr>
        <p:blipFill>
          <a:blip r:embed="rId4"/>
          <a:srcRect/>
          <a:stretch>
            <a:fillRect/>
          </a:stretch>
        </p:blipFill>
        <p:spPr bwMode="auto">
          <a:xfrm>
            <a:off x="5486400" y="0"/>
            <a:ext cx="2438400" cy="1711325"/>
          </a:xfrm>
          <a:prstGeom prst="rect">
            <a:avLst/>
          </a:prstGeom>
          <a:noFill/>
          <a:ln w="9525">
            <a:noFill/>
            <a:miter lim="800000"/>
            <a:headEnd/>
            <a:tailEnd/>
          </a:ln>
        </p:spPr>
      </p:pic>
      <p:sp>
        <p:nvSpPr>
          <p:cNvPr id="107525" name="TextBox 4"/>
          <p:cNvSpPr txBox="1">
            <a:spLocks noChangeArrowheads="1"/>
          </p:cNvSpPr>
          <p:nvPr/>
        </p:nvSpPr>
        <p:spPr bwMode="auto">
          <a:xfrm>
            <a:off x="838200" y="838200"/>
            <a:ext cx="1517813" cy="461665"/>
          </a:xfrm>
          <a:prstGeom prst="rect">
            <a:avLst/>
          </a:prstGeom>
          <a:noFill/>
          <a:ln w="9525">
            <a:noFill/>
            <a:miter lim="800000"/>
            <a:headEnd/>
            <a:tailEnd/>
          </a:ln>
        </p:spPr>
        <p:txBody>
          <a:bodyPr wrap="none">
            <a:prstTxWarp prst="textNoShape">
              <a:avLst/>
            </a:prstTxWarp>
            <a:spAutoFit/>
          </a:bodyPr>
          <a:lstStyle/>
          <a:p>
            <a:r>
              <a:rPr lang="en-US" sz="2400" dirty="0"/>
              <a:t>PHYS 1810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cygnusstrip.jpg" descr="/Users/english/Documents/okanagankeycon/pics/cygnusstrip.jpg"/>
          <p:cNvPicPr>
            <a:picLocks noChangeAspect="1"/>
          </p:cNvPicPr>
          <p:nvPr/>
        </p:nvPicPr>
        <p:blipFill>
          <a:blip r:embed="rId3"/>
          <a:srcRect/>
          <a:stretch>
            <a:fillRect/>
          </a:stretch>
        </p:blipFill>
        <p:spPr bwMode="auto">
          <a:xfrm>
            <a:off x="4876800" y="0"/>
            <a:ext cx="3733800" cy="889000"/>
          </a:xfrm>
          <a:prstGeom prst="rect">
            <a:avLst/>
          </a:prstGeom>
          <a:noFill/>
          <a:ln w="9525">
            <a:noFill/>
            <a:miter lim="800000"/>
            <a:headEnd/>
            <a:tailEnd/>
          </a:ln>
        </p:spPr>
      </p:pic>
      <p:sp>
        <p:nvSpPr>
          <p:cNvPr id="117763" name="TextBox 5"/>
          <p:cNvSpPr txBox="1">
            <a:spLocks noChangeArrowheads="1"/>
          </p:cNvSpPr>
          <p:nvPr/>
        </p:nvSpPr>
        <p:spPr bwMode="auto">
          <a:xfrm>
            <a:off x="762000" y="304800"/>
            <a:ext cx="2816196" cy="584776"/>
          </a:xfrm>
          <a:prstGeom prst="rect">
            <a:avLst/>
          </a:prstGeom>
          <a:noFill/>
          <a:ln w="9525">
            <a:noFill/>
            <a:miter lim="800000"/>
            <a:headEnd/>
            <a:tailEnd/>
          </a:ln>
        </p:spPr>
        <p:txBody>
          <a:bodyPr wrap="none">
            <a:prstTxWarp prst="textNoShape">
              <a:avLst/>
            </a:prstTxWarp>
            <a:spAutoFit/>
          </a:bodyPr>
          <a:lstStyle/>
          <a:p>
            <a:pPr marL="457200" indent="-457200"/>
            <a:r>
              <a:rPr lang="en-US" sz="3200" dirty="0" smtClean="0">
                <a:solidFill>
                  <a:srgbClr val="BFBFBF"/>
                </a:solidFill>
                <a:latin typeface="Calibri" pitchFamily="-101" charset="0"/>
              </a:rPr>
              <a:t>Syllabus Review</a:t>
            </a:r>
            <a:endParaRPr lang="en-US" sz="3200" dirty="0">
              <a:solidFill>
                <a:srgbClr val="BFBFBF"/>
              </a:solidFill>
              <a:latin typeface="Calibri" pitchFamily="-101" charset="0"/>
            </a:endParaRPr>
          </a:p>
        </p:txBody>
      </p:sp>
      <p:sp>
        <p:nvSpPr>
          <p:cNvPr id="8" name="TextBox 7"/>
          <p:cNvSpPr txBox="1">
            <a:spLocks noChangeArrowheads="1"/>
          </p:cNvSpPr>
          <p:nvPr/>
        </p:nvSpPr>
        <p:spPr bwMode="auto">
          <a:xfrm>
            <a:off x="381000" y="838200"/>
            <a:ext cx="7924800" cy="1384995"/>
          </a:xfrm>
          <a:prstGeom prst="rect">
            <a:avLst/>
          </a:prstGeom>
          <a:noFill/>
          <a:ln w="9525">
            <a:noFill/>
            <a:miter lim="800000"/>
            <a:headEnd/>
            <a:tailEnd/>
          </a:ln>
        </p:spPr>
        <p:txBody>
          <a:bodyPr wrap="square">
            <a:prstTxWarp prst="textNoShape">
              <a:avLst/>
            </a:prstTxWarp>
            <a:spAutoFit/>
          </a:bodyPr>
          <a:lstStyle/>
          <a:p>
            <a:pPr marL="457200" indent="-457200"/>
            <a:r>
              <a:rPr lang="en-US" sz="2800" dirty="0">
                <a:solidFill>
                  <a:srgbClr val="BFBFBF"/>
                </a:solidFill>
                <a:latin typeface="Calibri" pitchFamily="-101" charset="0"/>
              </a:rPr>
              <a:t>Grading:</a:t>
            </a:r>
            <a:endParaRPr lang="en-US" sz="2800" dirty="0" smtClean="0">
              <a:solidFill>
                <a:srgbClr val="BFBFBF"/>
              </a:solidFill>
              <a:latin typeface="Calibri" pitchFamily="-101" charset="0"/>
            </a:endParaRPr>
          </a:p>
          <a:p>
            <a:pPr marL="914400" lvl="1" indent="-457200">
              <a:buFont typeface="Arial" pitchFamily="-101" charset="0"/>
              <a:buChar char="•"/>
            </a:pPr>
            <a:r>
              <a:rPr lang="en-US" sz="2800" dirty="0" smtClean="0">
                <a:solidFill>
                  <a:srgbClr val="BFBFBF"/>
                </a:solidFill>
                <a:latin typeface="Calibri" pitchFamily="-101" charset="0"/>
              </a:rPr>
              <a:t>70%: 1 </a:t>
            </a:r>
            <a:r>
              <a:rPr lang="en-US" sz="2800" dirty="0" err="1" smtClean="0">
                <a:solidFill>
                  <a:srgbClr val="BFBFBF"/>
                </a:solidFill>
                <a:latin typeface="Calibri" pitchFamily="-101" charset="0"/>
              </a:rPr>
              <a:t>midTerm</a:t>
            </a:r>
            <a:r>
              <a:rPr lang="en-US" sz="2800" dirty="0" smtClean="0">
                <a:solidFill>
                  <a:srgbClr val="BFBFBF"/>
                </a:solidFill>
                <a:latin typeface="Calibri" pitchFamily="-101" charset="0"/>
              </a:rPr>
              <a:t> test (Oct 22, 6pm) and </a:t>
            </a:r>
            <a:r>
              <a:rPr lang="en-US" sz="2800" dirty="0">
                <a:solidFill>
                  <a:srgbClr val="BFBFBF"/>
                </a:solidFill>
                <a:latin typeface="Calibri" pitchFamily="-101" charset="0"/>
              </a:rPr>
              <a:t>1 </a:t>
            </a:r>
            <a:r>
              <a:rPr lang="en-US" sz="2800" dirty="0" smtClean="0">
                <a:solidFill>
                  <a:srgbClr val="BFBFBF"/>
                </a:solidFill>
                <a:latin typeface="Calibri" pitchFamily="-101" charset="0"/>
              </a:rPr>
              <a:t>exam</a:t>
            </a:r>
          </a:p>
          <a:p>
            <a:pPr marL="914400" lvl="1" indent="-457200">
              <a:buFont typeface="Arial" pitchFamily="-101" charset="0"/>
              <a:buChar char="•"/>
            </a:pPr>
            <a:r>
              <a:rPr lang="en-US" sz="2800" dirty="0" smtClean="0">
                <a:solidFill>
                  <a:srgbClr val="BFBFBF"/>
                </a:solidFill>
                <a:latin typeface="Calibri" pitchFamily="-101" charset="0"/>
              </a:rPr>
              <a:t>30%: lab </a:t>
            </a:r>
            <a:r>
              <a:rPr lang="en-US" sz="2800" dirty="0">
                <a:solidFill>
                  <a:srgbClr val="BFBFBF"/>
                </a:solidFill>
                <a:latin typeface="Calibri" pitchFamily="-101" charset="0"/>
              </a:rPr>
              <a:t>and</a:t>
            </a:r>
            <a:r>
              <a:rPr lang="en-US" sz="2800" dirty="0" smtClean="0">
                <a:solidFill>
                  <a:srgbClr val="BFBFBF"/>
                </a:solidFill>
                <a:latin typeface="Calibri" pitchFamily="-101" charset="0"/>
              </a:rPr>
              <a:t> observing projects</a:t>
            </a:r>
            <a:endParaRPr lang="en-US" sz="2800" dirty="0">
              <a:solidFill>
                <a:srgbClr val="BFBFBF"/>
              </a:solidFill>
              <a:latin typeface="Calibri" pitchFamily="-101" charset="0"/>
            </a:endParaRPr>
          </a:p>
        </p:txBody>
      </p:sp>
      <p:sp>
        <p:nvSpPr>
          <p:cNvPr id="6" name="TextBox 6"/>
          <p:cNvSpPr txBox="1">
            <a:spLocks noChangeArrowheads="1"/>
          </p:cNvSpPr>
          <p:nvPr/>
        </p:nvSpPr>
        <p:spPr bwMode="auto">
          <a:xfrm>
            <a:off x="762000" y="3917216"/>
            <a:ext cx="7543800" cy="2246769"/>
          </a:xfrm>
          <a:prstGeom prst="rect">
            <a:avLst/>
          </a:prstGeom>
          <a:noFill/>
          <a:ln w="9525">
            <a:noFill/>
            <a:miter lim="800000"/>
            <a:headEnd/>
            <a:tailEnd/>
          </a:ln>
        </p:spPr>
        <p:txBody>
          <a:bodyPr wrap="square">
            <a:prstTxWarp prst="textNoShape">
              <a:avLst/>
            </a:prstTxWarp>
            <a:spAutoFit/>
          </a:bodyPr>
          <a:lstStyle/>
          <a:p>
            <a:pPr marL="457200" indent="-457200"/>
            <a:r>
              <a:rPr lang="en-US" sz="2000" dirty="0">
                <a:solidFill>
                  <a:srgbClr val="BFBFBF"/>
                </a:solidFill>
                <a:latin typeface="Calibri" pitchFamily="-101" charset="0"/>
              </a:rPr>
              <a:t>Missed </a:t>
            </a:r>
            <a:r>
              <a:rPr lang="en-US" sz="2000" dirty="0" smtClean="0">
                <a:solidFill>
                  <a:srgbClr val="BFBFBF"/>
                </a:solidFill>
                <a:latin typeface="Calibri" pitchFamily="-101" charset="0"/>
              </a:rPr>
              <a:t>Test:</a:t>
            </a:r>
            <a:endParaRPr lang="en-US" sz="2000" dirty="0">
              <a:solidFill>
                <a:srgbClr val="BFBFBF"/>
              </a:solidFill>
              <a:latin typeface="Calibri" pitchFamily="-101" charset="0"/>
            </a:endParaRPr>
          </a:p>
          <a:p>
            <a:pPr marL="457200" indent="-457200">
              <a:buFont typeface="Arial" pitchFamily="-101" charset="0"/>
              <a:buChar char="•"/>
            </a:pPr>
            <a:r>
              <a:rPr lang="en-US" sz="2000" dirty="0">
                <a:solidFill>
                  <a:srgbClr val="BFBFBF"/>
                </a:solidFill>
                <a:latin typeface="Calibri" pitchFamily="-101" charset="0"/>
              </a:rPr>
              <a:t>Need a doctor’s note or coach much make arrangements with Dr. English.</a:t>
            </a:r>
          </a:p>
          <a:p>
            <a:pPr marL="457200" indent="-457200">
              <a:buFont typeface="Arial" pitchFamily="-101" charset="0"/>
              <a:buChar char="•"/>
            </a:pPr>
            <a:r>
              <a:rPr lang="en-US" sz="2000" dirty="0">
                <a:solidFill>
                  <a:srgbClr val="BFBFBF"/>
                </a:solidFill>
                <a:latin typeface="Calibri" pitchFamily="-101" charset="0"/>
              </a:rPr>
              <a:t>Mark based on final exam.</a:t>
            </a:r>
          </a:p>
          <a:p>
            <a:pPr marL="457200" indent="-457200"/>
            <a:r>
              <a:rPr lang="en-US" sz="2000" dirty="0">
                <a:solidFill>
                  <a:srgbClr val="BFBFBF"/>
                </a:solidFill>
                <a:latin typeface="Calibri" pitchFamily="-101" charset="0"/>
              </a:rPr>
              <a:t>Missed Exam:</a:t>
            </a:r>
          </a:p>
          <a:p>
            <a:pPr marL="457200" indent="-457200">
              <a:buFont typeface="Arial" pitchFamily="-101" charset="0"/>
              <a:buChar char="•"/>
            </a:pPr>
            <a:r>
              <a:rPr lang="en-US" sz="2000" dirty="0">
                <a:solidFill>
                  <a:srgbClr val="BFBFBF"/>
                </a:solidFill>
                <a:latin typeface="Calibri" pitchFamily="-101" charset="0"/>
              </a:rPr>
              <a:t>Student checks with their Faculty about the possibility of writing a deferred exam.</a:t>
            </a:r>
          </a:p>
        </p:txBody>
      </p:sp>
      <p:sp>
        <p:nvSpPr>
          <p:cNvPr id="7" name="Rectangle 6"/>
          <p:cNvSpPr/>
          <p:nvPr/>
        </p:nvSpPr>
        <p:spPr>
          <a:xfrm>
            <a:off x="762000" y="2286000"/>
            <a:ext cx="7848600" cy="1631216"/>
          </a:xfrm>
          <a:prstGeom prst="rect">
            <a:avLst/>
          </a:prstGeom>
        </p:spPr>
        <p:txBody>
          <a:bodyPr wrap="square">
            <a:spAutoFit/>
          </a:bodyPr>
          <a:lstStyle/>
          <a:p>
            <a:pPr marL="457200" indent="-457200"/>
            <a:r>
              <a:rPr lang="en-US" sz="2000" dirty="0">
                <a:solidFill>
                  <a:srgbClr val="BFBFBF"/>
                </a:solidFill>
                <a:latin typeface="Calibri" pitchFamily="-101" charset="0"/>
              </a:rPr>
              <a:t>Lectures and Tests: </a:t>
            </a:r>
          </a:p>
          <a:p>
            <a:pPr marL="457200" indent="-457200">
              <a:buFont typeface="Arial"/>
              <a:buChar char="•"/>
            </a:pPr>
            <a:r>
              <a:rPr lang="en-US" sz="2000" dirty="0">
                <a:solidFill>
                  <a:srgbClr val="BFBFBF"/>
                </a:solidFill>
                <a:latin typeface="Calibri" pitchFamily="-101" charset="0"/>
              </a:rPr>
              <a:t> Up to 50% of material</a:t>
            </a:r>
            <a:r>
              <a:rPr lang="en-US" sz="2000" dirty="0" smtClean="0">
                <a:solidFill>
                  <a:srgbClr val="BFBFBF"/>
                </a:solidFill>
                <a:latin typeface="Calibri" pitchFamily="-101" charset="0"/>
              </a:rPr>
              <a:t> could </a:t>
            </a:r>
            <a:r>
              <a:rPr lang="en-US" sz="2000" dirty="0">
                <a:solidFill>
                  <a:srgbClr val="BFBFBF"/>
                </a:solidFill>
                <a:latin typeface="Calibri" pitchFamily="-101" charset="0"/>
              </a:rPr>
              <a:t>be math – </a:t>
            </a:r>
            <a:r>
              <a:rPr lang="en-US" sz="2000" dirty="0">
                <a:latin typeface="Calibri" pitchFamily="-101" charset="0"/>
              </a:rPr>
              <a:t>Office of Physics Undergraduate Students has tutors.  </a:t>
            </a:r>
          </a:p>
          <a:p>
            <a:pPr marL="457200" indent="-457200">
              <a:buFont typeface="Arial"/>
              <a:buChar char="•"/>
            </a:pPr>
            <a:r>
              <a:rPr lang="en-US" sz="2000" dirty="0">
                <a:solidFill>
                  <a:srgbClr val="BFBFBF"/>
                </a:solidFill>
                <a:latin typeface="Calibri" pitchFamily="-101" charset="0"/>
              </a:rPr>
              <a:t> Images are as important as text</a:t>
            </a:r>
            <a:r>
              <a:rPr lang="en-US" sz="2000" dirty="0" smtClean="0">
                <a:solidFill>
                  <a:srgbClr val="BFBFBF"/>
                </a:solidFill>
                <a:latin typeface="Calibri" pitchFamily="-101" charset="0"/>
              </a:rPr>
              <a:t>.</a:t>
            </a:r>
          </a:p>
          <a:p>
            <a:pPr marL="457200" indent="-457200">
              <a:buFont typeface="Arial"/>
              <a:buChar char="•"/>
            </a:pPr>
            <a:r>
              <a:rPr lang="en-US" sz="2000" dirty="0" smtClean="0">
                <a:solidFill>
                  <a:srgbClr val="BFBFBF"/>
                </a:solidFill>
                <a:latin typeface="Calibri" pitchFamily="-101" charset="0"/>
              </a:rPr>
              <a:t>Only specific non-programmable calculators allowed –read syllabus. </a:t>
            </a:r>
            <a:endParaRPr lang="en-US" sz="2000" dirty="0">
              <a:solidFill>
                <a:srgbClr val="BFBFBF"/>
              </a:solidFill>
              <a:latin typeface="Calibri" pitchFamily="-101" charset="0"/>
            </a:endParaRPr>
          </a:p>
        </p:txBody>
      </p:sp>
      <p:sp>
        <p:nvSpPr>
          <p:cNvPr id="9" name="TextBox 8"/>
          <p:cNvSpPr txBox="1"/>
          <p:nvPr/>
        </p:nvSpPr>
        <p:spPr>
          <a:xfrm>
            <a:off x="381000" y="6163985"/>
            <a:ext cx="4068241" cy="369332"/>
          </a:xfrm>
          <a:prstGeom prst="rect">
            <a:avLst/>
          </a:prstGeom>
          <a:noFill/>
        </p:spPr>
        <p:txBody>
          <a:bodyPr wrap="none" rtlCol="0">
            <a:spAutoFit/>
          </a:bodyPr>
          <a:lstStyle/>
          <a:p>
            <a:r>
              <a:rPr lang="en-US" dirty="0" smtClean="0">
                <a:solidFill>
                  <a:srgbClr val="A6A6A6"/>
                </a:solidFill>
              </a:rPr>
              <a:t>Voluntary </a:t>
            </a:r>
            <a:r>
              <a:rPr lang="en-US" smtClean="0">
                <a:solidFill>
                  <a:srgbClr val="A6A6A6"/>
                </a:solidFill>
              </a:rPr>
              <a:t>Withdrawal deadline: Nov 12th </a:t>
            </a:r>
            <a:endParaRPr lang="en-US">
              <a:solidFill>
                <a:srgbClr val="A6A6A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5" name="TextBox 3"/>
          <p:cNvSpPr txBox="1">
            <a:spLocks noChangeArrowheads="1"/>
          </p:cNvSpPr>
          <p:nvPr/>
        </p:nvSpPr>
        <p:spPr bwMode="auto">
          <a:xfrm>
            <a:off x="457200" y="838200"/>
            <a:ext cx="7848600" cy="4185761"/>
          </a:xfrm>
          <a:prstGeom prst="rect">
            <a:avLst/>
          </a:prstGeom>
          <a:noFill/>
          <a:ln w="9525">
            <a:noFill/>
            <a:miter lim="800000"/>
            <a:headEnd/>
            <a:tailEnd/>
          </a:ln>
        </p:spPr>
        <p:txBody>
          <a:bodyPr>
            <a:prstTxWarp prst="textNoShape">
              <a:avLst/>
            </a:prstTxWarp>
            <a:spAutoFit/>
          </a:bodyPr>
          <a:lstStyle/>
          <a:p>
            <a:pPr marL="457200" indent="-457200"/>
            <a:r>
              <a:rPr lang="en-US" sz="3200" dirty="0">
                <a:solidFill>
                  <a:srgbClr val="BFBFBF"/>
                </a:solidFill>
                <a:latin typeface="Calibri" pitchFamily="-101" charset="0"/>
              </a:rPr>
              <a:t>Labs</a:t>
            </a:r>
            <a:r>
              <a:rPr lang="en-US" sz="3200" dirty="0" smtClean="0">
                <a:solidFill>
                  <a:srgbClr val="BFBFBF"/>
                </a:solidFill>
                <a:latin typeface="Calibri" pitchFamily="-101" charset="0"/>
              </a:rPr>
              <a:t>:  </a:t>
            </a:r>
          </a:p>
          <a:p>
            <a:pPr marL="914400" lvl="1" indent="-457200">
              <a:buFont typeface="Arial" pitchFamily="-101" charset="0"/>
              <a:buChar char="•"/>
            </a:pPr>
            <a:r>
              <a:rPr lang="en-US" sz="1800" dirty="0"/>
              <a:t> </a:t>
            </a:r>
            <a:r>
              <a:rPr lang="en-US" sz="2000" dirty="0">
                <a:solidFill>
                  <a:srgbClr val="BFBFBF"/>
                </a:solidFill>
                <a:latin typeface="Calibri" pitchFamily="-101" charset="0"/>
              </a:rPr>
              <a:t>Start this week</a:t>
            </a:r>
          </a:p>
          <a:p>
            <a:pPr marL="914400" lvl="1" indent="-457200">
              <a:buFont typeface="Arial" pitchFamily="-101" charset="0"/>
              <a:buChar char="•"/>
            </a:pPr>
            <a:r>
              <a:rPr lang="en-US" sz="2000" dirty="0">
                <a:solidFill>
                  <a:srgbClr val="BFBFBF"/>
                </a:solidFill>
                <a:latin typeface="Calibri" pitchFamily="-101" charset="0"/>
              </a:rPr>
              <a:t> Meet in the Lockhart Planetarium at University College for 2 weeks; joint with other astronomy class.</a:t>
            </a:r>
          </a:p>
          <a:p>
            <a:pPr marL="914400" lvl="1" indent="-457200">
              <a:buFont typeface="Arial" pitchFamily="-101" charset="0"/>
              <a:buChar char="•"/>
            </a:pPr>
            <a:r>
              <a:rPr lang="en-US" sz="2000" dirty="0" err="1">
                <a:solidFill>
                  <a:srgbClr val="BFBFBF"/>
                </a:solidFill>
                <a:latin typeface="Calibri" pitchFamily="-101" charset="0"/>
              </a:rPr>
              <a:t>Mr</a:t>
            </a:r>
            <a:r>
              <a:rPr lang="en-US" sz="2000" dirty="0">
                <a:solidFill>
                  <a:srgbClr val="BFBFBF"/>
                </a:solidFill>
                <a:latin typeface="Calibri" pitchFamily="-101" charset="0"/>
              </a:rPr>
              <a:t> Cameron will post the lab schedule.</a:t>
            </a:r>
            <a:r>
              <a:rPr lang="en-US" sz="2000" dirty="0">
                <a:solidFill>
                  <a:srgbClr val="000090"/>
                </a:solidFill>
                <a:latin typeface="Calibri" pitchFamily="-101" charset="0"/>
              </a:rPr>
              <a:t> </a:t>
            </a:r>
          </a:p>
          <a:p>
            <a:pPr lvl="3" eaLnBrk="0" hangingPunct="0">
              <a:spcBef>
                <a:spcPct val="20000"/>
              </a:spcBef>
              <a:buFont typeface="Courier New" pitchFamily="-101" charset="0"/>
              <a:buChar char="o"/>
            </a:pPr>
            <a:r>
              <a:rPr lang="en-US" sz="2000" dirty="0">
                <a:latin typeface="Calibri" pitchFamily="-101" charset="0"/>
              </a:rPr>
              <a:t> experience of doing science.</a:t>
            </a:r>
          </a:p>
          <a:p>
            <a:pPr lvl="3" eaLnBrk="0" hangingPunct="0">
              <a:spcBef>
                <a:spcPct val="20000"/>
              </a:spcBef>
              <a:buFont typeface="Courier New" pitchFamily="-101" charset="0"/>
              <a:buChar char="o"/>
            </a:pPr>
            <a:r>
              <a:rPr lang="en-US" sz="2000" dirty="0" smtClean="0">
                <a:latin typeface="Calibri" pitchFamily="-101" charset="0"/>
              </a:rPr>
              <a:t> </a:t>
            </a:r>
            <a:r>
              <a:rPr lang="en-US" sz="2000" dirty="0" smtClean="0">
                <a:solidFill>
                  <a:srgbClr val="FF6600"/>
                </a:solidFill>
                <a:latin typeface="Calibri" pitchFamily="-101" charset="0"/>
              </a:rPr>
              <a:t>labs do not </a:t>
            </a:r>
            <a:r>
              <a:rPr lang="en-US" sz="2000" dirty="0">
                <a:solidFill>
                  <a:srgbClr val="FF6600"/>
                </a:solidFill>
                <a:latin typeface="Calibri" pitchFamily="-101" charset="0"/>
              </a:rPr>
              <a:t>follow the lectures but provide additional knowledge and experience.</a:t>
            </a:r>
          </a:p>
          <a:p>
            <a:pPr lvl="3" eaLnBrk="0" hangingPunct="0">
              <a:spcBef>
                <a:spcPct val="20000"/>
              </a:spcBef>
              <a:buFont typeface="Courier New" pitchFamily="-101" charset="0"/>
              <a:buChar char="o"/>
            </a:pPr>
            <a:r>
              <a:rPr lang="en-US" sz="2000" dirty="0">
                <a:latin typeface="Calibri" pitchFamily="-101" charset="0"/>
              </a:rPr>
              <a:t> hand in assignments and do the observing projects to pass the course. (Hand in log books.</a:t>
            </a:r>
            <a:r>
              <a:rPr lang="en-US" sz="2000" dirty="0" smtClean="0">
                <a:latin typeface="Calibri" pitchFamily="-101" charset="0"/>
              </a:rPr>
              <a:t>)</a:t>
            </a:r>
          </a:p>
          <a:p>
            <a:pPr lvl="3" eaLnBrk="0" hangingPunct="0">
              <a:spcBef>
                <a:spcPct val="20000"/>
              </a:spcBef>
              <a:buFont typeface="Courier New" pitchFamily="-101" charset="0"/>
              <a:buChar char="o"/>
            </a:pPr>
            <a:r>
              <a:rPr lang="en-US" sz="2000" dirty="0" smtClean="0">
                <a:latin typeface="Calibri" pitchFamily="-101" charset="0"/>
              </a:rPr>
              <a:t> instead of doing homework (~3 hours every second week). </a:t>
            </a:r>
            <a:endParaRPr lang="en-US" sz="2000" dirty="0">
              <a:latin typeface="Calibri" pitchFamily="-101" charset="0"/>
            </a:endParaRPr>
          </a:p>
          <a:p>
            <a:pPr marL="914400" lvl="1" indent="-457200">
              <a:buFont typeface="Arial" pitchFamily="-101" charset="0"/>
              <a:buChar char="•"/>
            </a:pPr>
            <a:endParaRPr lang="en-US" dirty="0">
              <a:solidFill>
                <a:srgbClr val="BFBFBF"/>
              </a:solidFill>
              <a:latin typeface="Calibri" pitchFamily="-101" charset="0"/>
            </a:endParaRPr>
          </a:p>
          <a:p>
            <a:pPr marL="457200" indent="-457200"/>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eaLnBrk="1" hangingPunct="1">
              <a:buFontTx/>
              <a:buNone/>
              <a:defRPr/>
            </a:pPr>
            <a:r>
              <a:rPr lang="en-US" sz="2300" smtClean="0">
                <a:ea typeface="ＭＳ Ｐゴシック" pitchFamily="-110" charset="-128"/>
                <a:cs typeface="ＭＳ Ｐゴシック" pitchFamily="-110" charset="-128"/>
              </a:rPr>
              <a:t>Learning Philosophy</a:t>
            </a:r>
          </a:p>
        </p:txBody>
      </p:sp>
      <p:sp>
        <p:nvSpPr>
          <p:cNvPr id="130051" name="TextBox 12"/>
          <p:cNvSpPr txBox="1">
            <a:spLocks noChangeArrowheads="1"/>
          </p:cNvSpPr>
          <p:nvPr/>
        </p:nvSpPr>
        <p:spPr bwMode="auto">
          <a:xfrm>
            <a:off x="1828800" y="990600"/>
            <a:ext cx="6781800" cy="2154436"/>
          </a:xfrm>
          <a:prstGeom prst="rect">
            <a:avLst/>
          </a:prstGeom>
          <a:noFill/>
          <a:ln w="9525">
            <a:noFill/>
            <a:miter lim="800000"/>
            <a:headEnd/>
            <a:tailEnd/>
          </a:ln>
        </p:spPr>
        <p:txBody>
          <a:bodyPr>
            <a:prstTxWarp prst="textNoShape">
              <a:avLst/>
            </a:prstTxWarp>
            <a:spAutoFit/>
          </a:bodyPr>
          <a:lstStyle/>
          <a:p>
            <a:r>
              <a:rPr lang="en-US" sz="2800" dirty="0">
                <a:latin typeface="Calibri" pitchFamily="-101" charset="0"/>
              </a:rPr>
              <a:t>Guideline for grades:</a:t>
            </a:r>
          </a:p>
          <a:p>
            <a:pPr>
              <a:buFont typeface="Arial" pitchFamily="-101" charset="0"/>
              <a:buChar char="•"/>
            </a:pPr>
            <a:r>
              <a:rPr lang="en-US" sz="2800" dirty="0">
                <a:latin typeface="Calibri" pitchFamily="-101" charset="0"/>
              </a:rPr>
              <a:t> </a:t>
            </a:r>
            <a:r>
              <a:rPr lang="en-US" sz="2000" dirty="0">
                <a:latin typeface="Calibri" pitchFamily="-101" charset="0"/>
              </a:rPr>
              <a:t>C-C+ is roughly 60-69% </a:t>
            </a:r>
            <a:r>
              <a:rPr lang="en-US" sz="2000" dirty="0" err="1">
                <a:latin typeface="Calibri" pitchFamily="-101" charset="0"/>
                <a:sym typeface="Wingdings" pitchFamily="-101" charset="2"/>
              </a:rPr>
              <a:t></a:t>
            </a:r>
            <a:r>
              <a:rPr lang="en-US" sz="2000" dirty="0">
                <a:latin typeface="Calibri" pitchFamily="-101" charset="0"/>
                <a:sym typeface="Wingdings" pitchFamily="-101" charset="2"/>
              </a:rPr>
              <a:t> average is about 65%</a:t>
            </a:r>
            <a:endParaRPr lang="en-US" sz="2000" dirty="0">
              <a:latin typeface="Calibri" pitchFamily="-101" charset="0"/>
            </a:endParaRPr>
          </a:p>
          <a:p>
            <a:pPr>
              <a:buFont typeface="Arial" pitchFamily="-101" charset="0"/>
              <a:buChar char="•"/>
            </a:pPr>
            <a:r>
              <a:rPr lang="en-US" sz="2000" dirty="0">
                <a:latin typeface="Calibri" pitchFamily="-101" charset="0"/>
              </a:rPr>
              <a:t> B-B+ is roughly 70-79%  </a:t>
            </a:r>
            <a:r>
              <a:rPr lang="en-US" sz="2000" dirty="0" err="1">
                <a:latin typeface="Calibri" pitchFamily="-101" charset="0"/>
                <a:sym typeface="Wingdings" pitchFamily="-101" charset="2"/>
              </a:rPr>
              <a:t></a:t>
            </a:r>
            <a:r>
              <a:rPr lang="en-US" sz="2000" dirty="0">
                <a:latin typeface="Calibri" pitchFamily="-101" charset="0"/>
                <a:sym typeface="Wingdings" pitchFamily="-101" charset="2"/>
              </a:rPr>
              <a:t> good to very good</a:t>
            </a:r>
          </a:p>
          <a:p>
            <a:pPr>
              <a:buFont typeface="Arial" pitchFamily="-101" charset="0"/>
              <a:buChar char="•"/>
            </a:pPr>
            <a:r>
              <a:rPr lang="en-US" sz="2000" dirty="0">
                <a:latin typeface="Calibri" pitchFamily="-101" charset="0"/>
                <a:sym typeface="Wingdings" pitchFamily="-101" charset="2"/>
              </a:rPr>
              <a:t> A is roughly 80-89% </a:t>
            </a:r>
            <a:r>
              <a:rPr lang="en-US" sz="2000" dirty="0" err="1">
                <a:latin typeface="Calibri" pitchFamily="-101" charset="0"/>
                <a:sym typeface="Wingdings" pitchFamily="-101" charset="2"/>
              </a:rPr>
              <a:t></a:t>
            </a:r>
            <a:r>
              <a:rPr lang="en-US" sz="2000" dirty="0">
                <a:latin typeface="Calibri" pitchFamily="-101" charset="0"/>
                <a:sym typeface="Wingdings" pitchFamily="-101" charset="2"/>
              </a:rPr>
              <a:t> excellent</a:t>
            </a:r>
          </a:p>
          <a:p>
            <a:pPr>
              <a:buFont typeface="Arial" pitchFamily="-101" charset="0"/>
              <a:buChar char="•"/>
            </a:pPr>
            <a:r>
              <a:rPr lang="en-US" sz="2000" dirty="0">
                <a:latin typeface="Calibri" pitchFamily="-101" charset="0"/>
                <a:sym typeface="Wingdings" pitchFamily="-101" charset="2"/>
              </a:rPr>
              <a:t> A+ is &gt; 90% </a:t>
            </a:r>
            <a:r>
              <a:rPr lang="en-US" sz="2000" dirty="0" err="1">
                <a:latin typeface="Calibri" pitchFamily="-101" charset="0"/>
                <a:sym typeface="Wingdings" pitchFamily="-101" charset="2"/>
              </a:rPr>
              <a:t></a:t>
            </a:r>
            <a:r>
              <a:rPr lang="en-US" sz="2000" dirty="0">
                <a:latin typeface="Calibri" pitchFamily="-101" charset="0"/>
                <a:sym typeface="Wingdings" pitchFamily="-101" charset="2"/>
              </a:rPr>
              <a:t> EXCEPTIONAL</a:t>
            </a:r>
            <a:endParaRPr lang="en-US" sz="2000" dirty="0">
              <a:latin typeface="Calibri" pitchFamily="-101" charset="0"/>
            </a:endParaRPr>
          </a:p>
          <a:p>
            <a:pPr>
              <a:buFont typeface="Arial" pitchFamily="-101" charset="0"/>
              <a:buChar char="•"/>
            </a:pPr>
            <a:endParaRPr lang="en-US" dirty="0">
              <a:latin typeface="Calibri" pitchFamily="-101" charset="0"/>
            </a:endParaRPr>
          </a:p>
        </p:txBody>
      </p:sp>
      <p:sp>
        <p:nvSpPr>
          <p:cNvPr id="130052" name="TextBox 5"/>
          <p:cNvSpPr txBox="1">
            <a:spLocks noChangeArrowheads="1"/>
          </p:cNvSpPr>
          <p:nvPr/>
        </p:nvSpPr>
        <p:spPr bwMode="auto">
          <a:xfrm>
            <a:off x="1524000" y="3328988"/>
            <a:ext cx="6400800" cy="1107996"/>
          </a:xfrm>
          <a:prstGeom prst="rect">
            <a:avLst/>
          </a:prstGeom>
          <a:noFill/>
          <a:ln w="9525">
            <a:noFill/>
            <a:miter lim="800000"/>
            <a:headEnd/>
            <a:tailEnd/>
          </a:ln>
        </p:spPr>
        <p:txBody>
          <a:bodyPr>
            <a:prstTxWarp prst="textNoShape">
              <a:avLst/>
            </a:prstTxWarp>
            <a:spAutoFit/>
          </a:bodyPr>
          <a:lstStyle/>
          <a:p>
            <a:r>
              <a:rPr lang="en-US" sz="2400" dirty="0"/>
              <a:t>The factor that correlates most closely with </a:t>
            </a:r>
            <a:r>
              <a:rPr lang="en-US" sz="2400" dirty="0">
                <a:solidFill>
                  <a:srgbClr val="FF0000"/>
                </a:solidFill>
              </a:rPr>
              <a:t>grades </a:t>
            </a:r>
            <a:r>
              <a:rPr lang="en-US" sz="2400" dirty="0">
                <a:solidFill>
                  <a:srgbClr val="BABABA"/>
                </a:solidFill>
              </a:rPr>
              <a:t>is</a:t>
            </a:r>
            <a:r>
              <a:rPr lang="en-US" sz="2400" dirty="0">
                <a:solidFill>
                  <a:srgbClr val="FF0000"/>
                </a:solidFill>
              </a:rPr>
              <a:t> </a:t>
            </a:r>
            <a:r>
              <a:rPr lang="en-US" sz="2400" b="1" dirty="0">
                <a:solidFill>
                  <a:srgbClr val="FF0000"/>
                </a:solidFill>
              </a:rPr>
              <a:t>attendance at lectures.   </a:t>
            </a:r>
            <a:r>
              <a:rPr lang="en-US" dirty="0">
                <a:solidFill>
                  <a:srgbClr val="000000"/>
                </a:solidFill>
              </a:rPr>
              <a:t>Marks are based on </a:t>
            </a:r>
            <a:r>
              <a:rPr lang="en-US" b="1" dirty="0">
                <a:solidFill>
                  <a:srgbClr val="000000"/>
                </a:solidFill>
              </a:rPr>
              <a:t>material in lectures</a:t>
            </a:r>
            <a:r>
              <a:rPr lang="en-US" dirty="0">
                <a:solidFill>
                  <a:srgbClr val="000000"/>
                </a:solidFill>
              </a:rPr>
              <a:t>, not textbook. </a:t>
            </a:r>
            <a:endParaRPr lang="en-US" dirty="0">
              <a:solidFill>
                <a:srgbClr val="FF0000"/>
              </a:solidFill>
            </a:endParaRPr>
          </a:p>
        </p:txBody>
      </p:sp>
      <p:sp>
        <p:nvSpPr>
          <p:cNvPr id="130053" name="TextBox 4"/>
          <p:cNvSpPr txBox="1">
            <a:spLocks noChangeArrowheads="1"/>
          </p:cNvSpPr>
          <p:nvPr/>
        </p:nvSpPr>
        <p:spPr bwMode="auto">
          <a:xfrm>
            <a:off x="228600" y="4436984"/>
            <a:ext cx="8610600" cy="400110"/>
          </a:xfrm>
          <a:prstGeom prst="rect">
            <a:avLst/>
          </a:prstGeom>
          <a:noFill/>
          <a:ln w="9525">
            <a:noFill/>
            <a:miter lim="800000"/>
            <a:headEnd/>
            <a:tailEnd/>
          </a:ln>
        </p:spPr>
        <p:txBody>
          <a:bodyPr wrap="square">
            <a:prstTxWarp prst="textNoShape">
              <a:avLst/>
            </a:prstTxWarp>
            <a:spAutoFit/>
          </a:bodyPr>
          <a:lstStyle/>
          <a:p>
            <a:r>
              <a:rPr lang="en-US" sz="2000" dirty="0"/>
              <a:t>1</a:t>
            </a:r>
            <a:r>
              <a:rPr lang="en-US" sz="2000" dirty="0" smtClean="0"/>
              <a:t>/3 of </a:t>
            </a:r>
            <a:r>
              <a:rPr lang="en-US" sz="2000" dirty="0"/>
              <a:t>your mark is based on the lab work! Start on your observing project early.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nRASCtalkppt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1654</TotalTime>
  <Words>3175</Words>
  <Application>Microsoft Macintosh PowerPoint</Application>
  <PresentationFormat>On-screen Show (4:3)</PresentationFormat>
  <Paragraphs>313</Paragraphs>
  <Slides>35</Slides>
  <Notes>32</Notes>
  <HiddenSlides>0</HiddenSlides>
  <MMClips>0</MMClips>
  <ScaleCrop>false</ScaleCrop>
  <HeadingPairs>
    <vt:vector size="4" baseType="variant">
      <vt:variant>
        <vt:lpstr>Design Template</vt:lpstr>
      </vt:variant>
      <vt:variant>
        <vt:i4>2</vt:i4>
      </vt:variant>
      <vt:variant>
        <vt:lpstr>Slide Titles</vt:lpstr>
      </vt:variant>
      <vt:variant>
        <vt:i4>35</vt:i4>
      </vt:variant>
    </vt:vector>
  </HeadingPairs>
  <TitlesOfParts>
    <vt:vector size="37" baseType="lpstr">
      <vt:lpstr>Office Theme</vt:lpstr>
      <vt:lpstr>VanRASCtalkpptx</vt:lpstr>
      <vt:lpstr>Phys 1810 General Astronomy Fall 2014</vt:lpstr>
      <vt:lpstr>University Announcements </vt:lpstr>
      <vt:lpstr>Slide 3</vt:lpstr>
      <vt:lpstr>Slide 4</vt:lpstr>
      <vt:lpstr>Astronomy Stream</vt:lpstr>
      <vt:lpstr>Slide 6</vt:lpstr>
      <vt:lpstr>Slide 7</vt:lpstr>
      <vt:lpstr>Slide 8</vt:lpstr>
      <vt:lpstr>Learning Philosophy</vt:lpstr>
      <vt:lpstr>Slide 10</vt:lpstr>
      <vt:lpstr>Phys 1810 Course Outline</vt:lpstr>
      <vt:lpstr>Phys 1810 Course Outline</vt:lpstr>
      <vt:lpstr>Phys 1810 Course Outline</vt:lpstr>
      <vt:lpstr>Slide 14</vt:lpstr>
      <vt:lpstr>Slide 15</vt:lpstr>
      <vt:lpstr>Slide 16</vt:lpstr>
      <vt:lpstr>Slide 17</vt:lpstr>
      <vt:lpstr>Slide 18</vt:lpstr>
      <vt:lpstr>Slide 19</vt:lpstr>
      <vt:lpstr>Slide 20</vt:lpstr>
      <vt:lpstr>Slide 21</vt:lpstr>
      <vt:lpstr>Scientific Method: Richard Feynman</vt:lpstr>
      <vt:lpstr>Scientific Method: Richard Feynman</vt:lpstr>
      <vt:lpstr>Scientific Method: Gottfried Wilhelm Von Leibniz</vt:lpstr>
      <vt:lpstr>Scientific Method</vt:lpstr>
      <vt:lpstr>Scientific Method</vt:lpstr>
      <vt:lpstr>Finished lecture Here</vt:lpstr>
      <vt:lpstr>Measurement &amp; Error</vt:lpstr>
      <vt:lpstr>Measurement &amp; Error</vt:lpstr>
      <vt:lpstr>Measurement &amp; Error</vt:lpstr>
      <vt:lpstr>Measurement &amp; Error</vt:lpstr>
      <vt:lpstr>Measurement &amp; Error</vt:lpstr>
      <vt:lpstr>Measurement &amp; Error</vt:lpstr>
      <vt:lpstr>Scientific Method:</vt:lpstr>
      <vt:lpstr>Slide 35</vt:lpstr>
    </vt:vector>
  </TitlesOfParts>
  <Company>University of Manitoba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1810 General Astronomy Fall 2013</dc:title>
  <dc:creator>Jayanne English</dc:creator>
  <cp:lastModifiedBy>Jayanne English</cp:lastModifiedBy>
  <cp:revision>83</cp:revision>
  <dcterms:created xsi:type="dcterms:W3CDTF">2014-09-07T17:12:42Z</dcterms:created>
  <dcterms:modified xsi:type="dcterms:W3CDTF">2014-09-07T17:18:10Z</dcterms:modified>
</cp:coreProperties>
</file>