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3" r:id="rId2"/>
    <p:sldId id="265" r:id="rId3"/>
    <p:sldId id="269" r:id="rId4"/>
    <p:sldId id="267" r:id="rId5"/>
    <p:sldId id="270" r:id="rId6"/>
    <p:sldId id="268" r:id="rId7"/>
    <p:sldId id="256" r:id="rId8"/>
    <p:sldId id="266" r:id="rId9"/>
    <p:sldId id="271" r:id="rId10"/>
    <p:sldId id="258" r:id="rId11"/>
    <p:sldId id="259" r:id="rId12"/>
    <p:sldId id="260" r:id="rId13"/>
    <p:sldId id="272" r:id="rId14"/>
    <p:sldId id="261" r:id="rId15"/>
    <p:sldId id="262" r:id="rId16"/>
    <p:sldId id="264" r:id="rId17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01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CA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CA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CA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F519ACCE-7FEF-49F3-AC48-BA85B04B3238}" type="slidenum">
              <a:t>‹#›</a:t>
            </a:fld>
            <a:endParaRPr lang="en-CA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88689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CA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CA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CA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CA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CA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CA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CA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CA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24975EF2-D4BB-4330-9A67-27D7A4C0C837}" type="slidenum"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24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CA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882DBF2-6D4A-4611-90DD-C2F86B820498}" type="slidenum">
              <a:t>7</a:t>
            </a:fld>
            <a:endParaRPr lang="en-CA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823AC36-C7D2-4880-BA89-E1644C64C5EF}" type="slidenum">
              <a:t>10</a:t>
            </a:fld>
            <a:endParaRPr lang="en-CA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719F6E5-AEDD-44A4-A287-4697023F97AA}" type="slidenum">
              <a:t>11</a:t>
            </a:fld>
            <a:endParaRPr lang="en-CA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8BE3375-0E82-4F17-9FFB-97153379FB4F}" type="slidenum">
              <a:t>12</a:t>
            </a:fld>
            <a:endParaRPr lang="en-CA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20E90A1-2BE6-46B7-95DA-3333E8AD9FA7}" type="slidenum">
              <a:t>14</a:t>
            </a:fld>
            <a:endParaRPr lang="en-CA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7E52B9F-B85A-4AF7-8891-84366D7CE8EE}" type="slidenum">
              <a:t>15</a:t>
            </a:fld>
            <a:endParaRPr lang="en-CA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ABD993-9029-4407-92ED-8AB2655115EE}" type="slidenum"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5847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1287E5-EA92-4EA5-8734-687C0311D7D8}" type="slidenum"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076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7789CA-7C3C-45D7-B024-767735A8690F}" type="slidenum"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524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54835E-82B3-40F7-9748-7B613735B1A5}" type="slidenum"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521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7ED19C-CA9E-4A69-82F7-224EE3B5B7EA}" type="slidenum"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5345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167439-23AB-4C5A-8B56-F2B3EC3A4AB8}" type="slidenum"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477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46E114-8F04-457E-A852-F7888868017A}" type="slidenum"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098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12F020-54FC-4B89-B8A8-5A19B8140E42}" type="slidenum"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1791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76A18CC-C63B-4AFB-A167-429DBC2A92E4}" type="slidenum"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20667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607219-E9F7-435D-A4A7-FF4769AC573C}" type="slidenum"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58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DDD2256-C0CD-4C46-A328-3BF51F6A0123}" type="slidenum"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127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CA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CA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CA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CA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en-CA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CA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B0EF6E7-512F-406A-8A81-B5B01B76C21B}" type="slidenum"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en-CA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en-CA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181236" y="1728521"/>
            <a:ext cx="6050142" cy="2276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58160" y="4411928"/>
            <a:ext cx="476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An example of beats by adding two sine waves.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1249819"/>
            <a:ext cx="2956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 single travelling sine wave.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236" y="4906188"/>
            <a:ext cx="6160124" cy="23175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6187" y="169011"/>
            <a:ext cx="954024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Waves and Fourier Expansion</a:t>
            </a:r>
          </a:p>
        </p:txBody>
      </p:sp>
    </p:spTree>
    <p:extLst>
      <p:ext uri="{BB962C8B-B14F-4D97-AF65-F5344CB8AC3E}">
        <p14:creationId xmlns:p14="http://schemas.microsoft.com/office/powerpoint/2010/main" val="829907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9731" y="2720050"/>
            <a:ext cx="5224881" cy="391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55778" y="2720050"/>
            <a:ext cx="5224847" cy="391232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251428" y="578734"/>
            <a:ext cx="954024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double-slit experiment for particles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3531" y="447039"/>
            <a:ext cx="9227189" cy="6824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64000" y="465480"/>
            <a:ext cx="8640000" cy="684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241" y="173620"/>
            <a:ext cx="7093323" cy="726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05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35320" y="576000"/>
            <a:ext cx="7492680" cy="560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6000" y="801720"/>
            <a:ext cx="7632000" cy="5606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47040" y="199440"/>
            <a:ext cx="598896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CA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Single electron diffraction pattern (20 minutes duration)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88000" y="6696000"/>
            <a:ext cx="6048000" cy="602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CA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a) 8 electrons					c) 2000 electrons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CA" sz="1800" b="0" i="0" u="none" strike="noStrike" kern="1200" cap="none">
                <a:ln>
                  <a:noFill/>
                </a:ln>
                <a:latin typeface="Liberation Sans" pitchFamily="18"/>
                <a:ea typeface="Microsoft YaHei" pitchFamily="2"/>
                <a:cs typeface="Lucida Sans" pitchFamily="2"/>
              </a:rPr>
              <a:t>b) 270 electrons					d) 160,000 electrons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49520" y="801720"/>
            <a:ext cx="3878480" cy="27441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1198880" y="3596640"/>
            <a:ext cx="3881120" cy="2915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5049520" y="3545840"/>
            <a:ext cx="3878480" cy="2862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9" y="1179049"/>
            <a:ext cx="9421792" cy="529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05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342" y="0"/>
            <a:ext cx="4999338" cy="2435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342" y="2435674"/>
            <a:ext cx="4821922" cy="2468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342" y="5059333"/>
            <a:ext cx="4867078" cy="25003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86729" y="2590800"/>
                <a:ext cx="12725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6729" y="2590800"/>
                <a:ext cx="1272540" cy="276999"/>
              </a:xfrm>
              <a:prstGeom prst="rect">
                <a:avLst/>
              </a:prstGeom>
              <a:blipFill>
                <a:blip r:embed="rId5"/>
                <a:stretch>
                  <a:fillRect b="-1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3368" y="6094163"/>
                <a:ext cx="8819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=50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68" y="6094163"/>
                <a:ext cx="881973" cy="276999"/>
              </a:xfrm>
              <a:prstGeom prst="rect">
                <a:avLst/>
              </a:prstGeom>
              <a:blipFill>
                <a:blip r:embed="rId6"/>
                <a:stretch>
                  <a:fillRect l="-6250" r="-6944" b="-8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3369" y="3470504"/>
                <a:ext cx="8819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69" y="3470504"/>
                <a:ext cx="881973" cy="276999"/>
              </a:xfrm>
              <a:prstGeom prst="rect">
                <a:avLst/>
              </a:prstGeom>
              <a:blipFill>
                <a:blip r:embed="rId7"/>
                <a:stretch>
                  <a:fillRect l="-6250" r="-6250" b="-652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63412" y="1079337"/>
                <a:ext cx="7537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12" y="1079337"/>
                <a:ext cx="753732" cy="276999"/>
              </a:xfrm>
              <a:prstGeom prst="rect">
                <a:avLst/>
              </a:prstGeom>
              <a:blipFill>
                <a:blip r:embed="rId8"/>
                <a:stretch>
                  <a:fillRect l="-6452" r="-7258" b="-888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07389" y="3665045"/>
                <a:ext cx="3069174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b="0" i="1" smtClean="0">
                          <a:latin typeface="Cambria Math" panose="02040503050406030204" pitchFamily="18" charset="0"/>
                        </a:rPr>
                        <m:t>sinc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CA" b="0" i="0" smtClean="0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num>
                            <m:den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cos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7389" y="3665045"/>
                <a:ext cx="3069174" cy="6223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711994" y="5084642"/>
                <a:ext cx="102201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994" y="5084642"/>
                <a:ext cx="1022010" cy="5186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313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22" y="198121"/>
            <a:ext cx="4472702" cy="24231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776707"/>
            <a:ext cx="4365624" cy="2403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5146600"/>
            <a:ext cx="4518024" cy="2413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78998" y="2437697"/>
                <a:ext cx="3426107" cy="607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CA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CA" b="0" i="1" baseline="-25000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CA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8998" y="2437697"/>
                <a:ext cx="3426107" cy="60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586327" y="3675026"/>
                <a:ext cx="3426107" cy="60721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sSub>
                            <m:sSub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CA" b="0" i="1" baseline="-2500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CA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327" y="3675026"/>
                <a:ext cx="3426107" cy="6072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6698681" y="4875095"/>
                <a:ext cx="1186735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sSub>
                        <m:sSub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681" y="4875095"/>
                <a:ext cx="1186735" cy="6109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937813" y="1086534"/>
            <a:ext cx="34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Fourier transform of a Gaussian is another Gaussian…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6781043" y="5865085"/>
                <a:ext cx="1022010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CA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CA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CA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043" y="5865085"/>
                <a:ext cx="1022010" cy="5186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420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80625" cy="745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04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6562"/>
            <a:ext cx="10120000" cy="41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1" y="1640708"/>
            <a:ext cx="9444942" cy="3984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338107">
            <a:off x="1287586" y="4551647"/>
            <a:ext cx="2563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Coordinate space (x)</a:t>
            </a:r>
          </a:p>
        </p:txBody>
      </p:sp>
      <p:sp>
        <p:nvSpPr>
          <p:cNvPr id="6" name="TextBox 5"/>
          <p:cNvSpPr txBox="1"/>
          <p:nvPr/>
        </p:nvSpPr>
        <p:spPr>
          <a:xfrm rot="20126125">
            <a:off x="6487408" y="4803493"/>
            <a:ext cx="2853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Momentum/wave space (k)</a:t>
            </a:r>
          </a:p>
        </p:txBody>
      </p:sp>
    </p:spTree>
    <p:extLst>
      <p:ext uri="{BB962C8B-B14F-4D97-AF65-F5344CB8AC3E}">
        <p14:creationId xmlns:p14="http://schemas.microsoft.com/office/powerpoint/2010/main" val="400371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74724" y="249466"/>
            <a:ext cx="7200000" cy="270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872000" y="3561720"/>
            <a:ext cx="6591960" cy="24800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03040" y="6368376"/>
                <a:ext cx="278794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CA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CA" b="0" i="0" smtClean="0">
                          <a:latin typeface="Cambria Math" panose="02040503050406030204" pitchFamily="18" charset="0"/>
                        </a:rPr>
                        <m:t>sin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CA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040" y="6368376"/>
                <a:ext cx="2787943" cy="276999"/>
              </a:xfrm>
              <a:prstGeom prst="rect">
                <a:avLst/>
              </a:prstGeom>
              <a:blipFill>
                <a:blip r:embed="rId5"/>
                <a:stretch>
                  <a:fillRect l="-1751" t="-4444" r="-2626" b="-3555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2180940" y="4777480"/>
            <a:ext cx="5974080" cy="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 flipV="1">
            <a:off x="3425344" y="3621530"/>
            <a:ext cx="39216" cy="236042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283564" y="4592814"/>
            <a:ext cx="78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69920" y="3252198"/>
            <a:ext cx="58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/>
              <a:t>Im</a:t>
            </a:r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84" y="217861"/>
            <a:ext cx="6840638" cy="680694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516284" y="7024801"/>
            <a:ext cx="68406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956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5600" y="0"/>
            <a:ext cx="954024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Copenhagen Interpretation of Quantum Mechanics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1840" y="1119049"/>
            <a:ext cx="889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1.) A wave function represents the state of a system. It contains all information about anything that can be known about a system before an observation. The </a:t>
            </a:r>
            <a:r>
              <a:rPr lang="en-CA" dirty="0" err="1"/>
              <a:t>wavefunction</a:t>
            </a:r>
            <a:r>
              <a:rPr lang="en-CA" dirty="0"/>
              <a:t> evolves smoothly in time. </a:t>
            </a:r>
          </a:p>
          <a:p>
            <a:endParaRPr lang="en-CA" dirty="0"/>
          </a:p>
          <a:p>
            <a:r>
              <a:rPr lang="en-CA" dirty="0"/>
              <a:t>2.) Certain properties cannot be known simultaneously for a given system (Heisenberg’s Uncertainty Principle). Momentum is meaningless for a perfectly localized particle.</a:t>
            </a:r>
          </a:p>
          <a:p>
            <a:endParaRPr lang="en-CA" dirty="0"/>
          </a:p>
          <a:p>
            <a:r>
              <a:rPr lang="en-CA" dirty="0"/>
              <a:t>3.) During an observation, the system must interact with a laboratory device. When that device makes a measurement, the </a:t>
            </a:r>
            <a:r>
              <a:rPr lang="en-CA" dirty="0" err="1"/>
              <a:t>wavefunction</a:t>
            </a:r>
            <a:r>
              <a:rPr lang="en-CA" dirty="0"/>
              <a:t> of the system collapses. Collapse of the </a:t>
            </a:r>
            <a:r>
              <a:rPr lang="en-CA" dirty="0" err="1"/>
              <a:t>wavefunction</a:t>
            </a:r>
            <a:r>
              <a:rPr lang="en-CA" dirty="0"/>
              <a:t> means a </a:t>
            </a:r>
            <a:r>
              <a:rPr lang="en-CA" dirty="0" err="1"/>
              <a:t>wavefunction</a:t>
            </a:r>
            <a:r>
              <a:rPr lang="en-CA" dirty="0"/>
              <a:t> irreversibly reduces to an eigenfunction corresponding to a particular eigenvalue. </a:t>
            </a:r>
          </a:p>
          <a:p>
            <a:endParaRPr lang="en-CA" dirty="0"/>
          </a:p>
          <a:p>
            <a:r>
              <a:rPr lang="en-CA" dirty="0"/>
              <a:t>4.) The results provided by measuring devices are classical, and must be stated in classical terms.</a:t>
            </a:r>
          </a:p>
          <a:p>
            <a:endParaRPr lang="en-CA" dirty="0"/>
          </a:p>
          <a:p>
            <a:r>
              <a:rPr lang="en-CA" dirty="0"/>
              <a:t>5.) The Born rule: </a:t>
            </a:r>
            <a:r>
              <a:rPr lang="en-CA" dirty="0" err="1"/>
              <a:t>Wavefunctions</a:t>
            </a:r>
            <a:r>
              <a:rPr lang="en-CA" dirty="0"/>
              <a:t> give a probabilistic description of an experimental outcome.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1840" y="5920363"/>
            <a:ext cx="889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6.) Complementarity rule (Bohr): The </a:t>
            </a:r>
            <a:r>
              <a:rPr lang="en-CA" dirty="0" err="1"/>
              <a:t>wavefunction</a:t>
            </a:r>
            <a:r>
              <a:rPr lang="en-CA" dirty="0"/>
              <a:t> demonstrates a fundamental wave-particle duality that is a necessary feature of nature. </a:t>
            </a:r>
          </a:p>
          <a:p>
            <a:endParaRPr lang="en-CA" dirty="0"/>
          </a:p>
          <a:p>
            <a:r>
              <a:rPr lang="en-CA" dirty="0"/>
              <a:t>7.) Correspondence rule (Bohr and Heisenberg): When quantum numbers are large, the behaviour of a system reproduces classical predictions.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51840" y="2222339"/>
            <a:ext cx="8542631" cy="729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648182" y="3090441"/>
            <a:ext cx="8993658" cy="1111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ectangle 5"/>
          <p:cNvSpPr/>
          <p:nvPr/>
        </p:nvSpPr>
        <p:spPr>
          <a:xfrm>
            <a:off x="751840" y="4444678"/>
            <a:ext cx="8635228" cy="6366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51840" y="5254906"/>
            <a:ext cx="8890000" cy="289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751840" y="5920363"/>
            <a:ext cx="8195390" cy="619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/>
          <p:cNvSpPr/>
          <p:nvPr/>
        </p:nvSpPr>
        <p:spPr>
          <a:xfrm>
            <a:off x="751840" y="6748041"/>
            <a:ext cx="8230114" cy="649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90992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334</Words>
  <Application>Microsoft Office PowerPoint</Application>
  <PresentationFormat>Custom</PresentationFormat>
  <Paragraphs>42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Microsoft YaHei</vt:lpstr>
      <vt:lpstr>Arial</vt:lpstr>
      <vt:lpstr>Calibri</vt:lpstr>
      <vt:lpstr>Cambria Math</vt:lpstr>
      <vt:lpstr>Liberation Sans</vt:lpstr>
      <vt:lpstr>Liberation Serif</vt:lpstr>
      <vt:lpstr>Lucida Sans</vt:lpstr>
      <vt:lpstr>Segoe UI</vt:lpstr>
      <vt:lpstr>Tahoma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Adam</cp:lastModifiedBy>
  <cp:revision>28</cp:revision>
  <dcterms:created xsi:type="dcterms:W3CDTF">2017-02-03T10:47:29Z</dcterms:created>
  <dcterms:modified xsi:type="dcterms:W3CDTF">2017-02-13T19:12:45Z</dcterms:modified>
</cp:coreProperties>
</file>