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8" r:id="rId4"/>
    <p:sldId id="260" r:id="rId5"/>
    <p:sldId id="261" r:id="rId6"/>
    <p:sldId id="262" r:id="rId7"/>
    <p:sldId id="263" r:id="rId8"/>
    <p:sldId id="264" r:id="rId9"/>
    <p:sldId id="265" r:id="rId10"/>
    <p:sldId id="271" r:id="rId11"/>
    <p:sldId id="259"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CFC"/>
    <a:srgbClr val="FEEC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87" d="100"/>
          <a:sy n="87" d="100"/>
        </p:scale>
        <p:origin x="6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4915DC2-BCC7-45D3-870E-788CEAE9E812}" type="datetimeFigureOut">
              <a:rPr lang="en-CA" smtClean="0"/>
              <a:t>2017-04-17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282385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915DC2-BCC7-45D3-870E-788CEAE9E812}" type="datetimeFigureOut">
              <a:rPr lang="en-CA" smtClean="0"/>
              <a:t>2017-04-17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58339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915DC2-BCC7-45D3-870E-788CEAE9E812}" type="datetimeFigureOut">
              <a:rPr lang="en-CA" smtClean="0"/>
              <a:t>2017-04-17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54719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915DC2-BCC7-45D3-870E-788CEAE9E812}" type="datetimeFigureOut">
              <a:rPr lang="en-CA" smtClean="0"/>
              <a:t>2017-04-17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234213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915DC2-BCC7-45D3-870E-788CEAE9E812}" type="datetimeFigureOut">
              <a:rPr lang="en-CA" smtClean="0"/>
              <a:t>2017-04-17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54286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4915DC2-BCC7-45D3-870E-788CEAE9E812}" type="datetimeFigureOut">
              <a:rPr lang="en-CA" smtClean="0"/>
              <a:t>2017-04-17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340960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4915DC2-BCC7-45D3-870E-788CEAE9E812}" type="datetimeFigureOut">
              <a:rPr lang="en-CA" smtClean="0"/>
              <a:t>2017-04-17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146190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4915DC2-BCC7-45D3-870E-788CEAE9E812}" type="datetimeFigureOut">
              <a:rPr lang="en-CA" smtClean="0"/>
              <a:t>2017-04-17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174743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15DC2-BCC7-45D3-870E-788CEAE9E812}" type="datetimeFigureOut">
              <a:rPr lang="en-CA" smtClean="0"/>
              <a:t>2017-04-17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179055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915DC2-BCC7-45D3-870E-788CEAE9E812}" type="datetimeFigureOut">
              <a:rPr lang="en-CA" smtClean="0"/>
              <a:t>2017-04-17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345111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915DC2-BCC7-45D3-870E-788CEAE9E812}" type="datetimeFigureOut">
              <a:rPr lang="en-CA" smtClean="0"/>
              <a:t>2017-04-17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C934E3E-C416-4499-BF17-B61D2AD2E9FC}" type="slidenum">
              <a:rPr lang="en-CA" smtClean="0"/>
              <a:t>‹#›</a:t>
            </a:fld>
            <a:endParaRPr lang="en-CA"/>
          </a:p>
        </p:txBody>
      </p:sp>
    </p:spTree>
    <p:extLst>
      <p:ext uri="{BB962C8B-B14F-4D97-AF65-F5344CB8AC3E}">
        <p14:creationId xmlns:p14="http://schemas.microsoft.com/office/powerpoint/2010/main" val="102110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15DC2-BCC7-45D3-870E-788CEAE9E812}" type="datetimeFigureOut">
              <a:rPr lang="en-CA" smtClean="0"/>
              <a:t>2017-04-17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34E3E-C416-4499-BF17-B61D2AD2E9FC}" type="slidenum">
              <a:rPr lang="en-CA" smtClean="0"/>
              <a:t>‹#›</a:t>
            </a:fld>
            <a:endParaRPr lang="en-CA"/>
          </a:p>
        </p:txBody>
      </p:sp>
    </p:spTree>
    <p:extLst>
      <p:ext uri="{BB962C8B-B14F-4D97-AF65-F5344CB8AC3E}">
        <p14:creationId xmlns:p14="http://schemas.microsoft.com/office/powerpoint/2010/main" val="1729114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35.png"/><Relationship Id="rId3" Type="http://schemas.openxmlformats.org/officeDocument/2006/relationships/image" Target="../media/image42.png"/><Relationship Id="rId7" Type="http://schemas.openxmlformats.org/officeDocument/2006/relationships/image" Target="../media/image46.png"/><Relationship Id="rId12" Type="http://schemas.openxmlformats.org/officeDocument/2006/relationships/image" Target="../media/image50.png"/><Relationship Id="rId2" Type="http://schemas.openxmlformats.org/officeDocument/2006/relationships/image" Target="../media/image41.png"/><Relationship Id="rId1" Type="http://schemas.openxmlformats.org/officeDocument/2006/relationships/slideLayout" Target="../slideLayouts/slideLayout7.xml"/><Relationship Id="rId6" Type="http://schemas.openxmlformats.org/officeDocument/2006/relationships/image" Target="../media/image45.png"/><Relationship Id="rId11" Type="http://schemas.openxmlformats.org/officeDocument/2006/relationships/image" Target="../media/image49.png"/><Relationship Id="rId5" Type="http://schemas.openxmlformats.org/officeDocument/2006/relationships/image" Target="../media/image44.png"/><Relationship Id="rId10" Type="http://schemas.openxmlformats.org/officeDocument/2006/relationships/image" Target="../media/image48.png"/><Relationship Id="rId4" Type="http://schemas.openxmlformats.org/officeDocument/2006/relationships/image" Target="../media/image43.png"/><Relationship Id="rId9" Type="http://schemas.openxmlformats.org/officeDocument/2006/relationships/image" Target="../media/image270.png"/><Relationship Id="rId14" Type="http://schemas.openxmlformats.org/officeDocument/2006/relationships/image" Target="../media/image51.png"/></Relationships>
</file>

<file path=ppt/slides/_rels/slide11.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1.png"/><Relationship Id="rId3" Type="http://schemas.openxmlformats.org/officeDocument/2006/relationships/image" Target="../media/image53.png"/><Relationship Id="rId7" Type="http://schemas.openxmlformats.org/officeDocument/2006/relationships/image" Target="../media/image55.png"/><Relationship Id="rId12" Type="http://schemas.openxmlformats.org/officeDocument/2006/relationships/image" Target="../media/image60.png"/><Relationship Id="rId2" Type="http://schemas.openxmlformats.org/officeDocument/2006/relationships/image" Target="../media/image52.png"/><Relationship Id="rId1" Type="http://schemas.openxmlformats.org/officeDocument/2006/relationships/slideLayout" Target="../slideLayouts/slideLayout7.xml"/><Relationship Id="rId6" Type="http://schemas.openxmlformats.org/officeDocument/2006/relationships/image" Target="../media/image54.png"/><Relationship Id="rId11" Type="http://schemas.openxmlformats.org/officeDocument/2006/relationships/image" Target="../media/image59.png"/><Relationship Id="rId5" Type="http://schemas.openxmlformats.org/officeDocument/2006/relationships/image" Target="../media/image510.png"/><Relationship Id="rId10" Type="http://schemas.openxmlformats.org/officeDocument/2006/relationships/image" Target="../media/image58.png"/><Relationship Id="rId4" Type="http://schemas.openxmlformats.org/officeDocument/2006/relationships/image" Target="../media/image500.png"/><Relationship Id="rId9" Type="http://schemas.openxmlformats.org/officeDocument/2006/relationships/image" Target="../media/image57.png"/></Relationships>
</file>

<file path=ppt/slides/_rels/slide12.xml.rels><?xml version="1.0" encoding="UTF-8" standalone="yes"?>
<Relationships xmlns="http://schemas.openxmlformats.org/package/2006/relationships"><Relationship Id="rId3" Type="http://schemas.openxmlformats.org/officeDocument/2006/relationships/image" Target="../media/image600.png"/><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png"/><Relationship Id="rId7" Type="http://schemas.openxmlformats.org/officeDocument/2006/relationships/image" Target="../media/image66.png"/><Relationship Id="rId2" Type="http://schemas.openxmlformats.org/officeDocument/2006/relationships/image" Target="../media/image610.png"/><Relationship Id="rId1" Type="http://schemas.openxmlformats.org/officeDocument/2006/relationships/slideLayout" Target="../slideLayouts/slideLayout7.xml"/><Relationship Id="rId6" Type="http://schemas.openxmlformats.org/officeDocument/2006/relationships/image" Target="../media/image65.png"/><Relationship Id="rId5" Type="http://schemas.openxmlformats.org/officeDocument/2006/relationships/image" Target="../media/image64.png"/><Relationship Id="rId4" Type="http://schemas.openxmlformats.org/officeDocument/2006/relationships/image" Target="../media/image63.png"/><Relationship Id="rId9" Type="http://schemas.openxmlformats.org/officeDocument/2006/relationships/image" Target="../media/image68.png"/></Relationships>
</file>

<file path=ppt/slides/_rels/slide14.xml.rels><?xml version="1.0" encoding="UTF-8" standalone="yes"?>
<Relationships xmlns="http://schemas.openxmlformats.org/package/2006/relationships"><Relationship Id="rId8" Type="http://schemas.openxmlformats.org/officeDocument/2006/relationships/image" Target="../media/image75.png"/><Relationship Id="rId13" Type="http://schemas.openxmlformats.org/officeDocument/2006/relationships/image" Target="../media/image80.png"/><Relationship Id="rId18" Type="http://schemas.openxmlformats.org/officeDocument/2006/relationships/image" Target="../media/image85.png"/><Relationship Id="rId3" Type="http://schemas.openxmlformats.org/officeDocument/2006/relationships/image" Target="../media/image70.png"/><Relationship Id="rId7" Type="http://schemas.openxmlformats.org/officeDocument/2006/relationships/image" Target="../media/image74.png"/><Relationship Id="rId12" Type="http://schemas.openxmlformats.org/officeDocument/2006/relationships/image" Target="../media/image79.png"/><Relationship Id="rId17" Type="http://schemas.openxmlformats.org/officeDocument/2006/relationships/image" Target="../media/image84.png"/><Relationship Id="rId2" Type="http://schemas.openxmlformats.org/officeDocument/2006/relationships/image" Target="../media/image69.png"/><Relationship Id="rId16" Type="http://schemas.openxmlformats.org/officeDocument/2006/relationships/image" Target="../media/image83.png"/><Relationship Id="rId1" Type="http://schemas.openxmlformats.org/officeDocument/2006/relationships/slideLayout" Target="../slideLayouts/slideLayout7.xml"/><Relationship Id="rId6" Type="http://schemas.openxmlformats.org/officeDocument/2006/relationships/image" Target="../media/image73.png"/><Relationship Id="rId11" Type="http://schemas.openxmlformats.org/officeDocument/2006/relationships/image" Target="../media/image78.png"/><Relationship Id="rId5" Type="http://schemas.openxmlformats.org/officeDocument/2006/relationships/image" Target="../media/image72.png"/><Relationship Id="rId15" Type="http://schemas.openxmlformats.org/officeDocument/2006/relationships/image" Target="../media/image82.png"/><Relationship Id="rId10" Type="http://schemas.openxmlformats.org/officeDocument/2006/relationships/image" Target="../media/image77.png"/><Relationship Id="rId19" Type="http://schemas.openxmlformats.org/officeDocument/2006/relationships/image" Target="../media/image86.png"/><Relationship Id="rId4" Type="http://schemas.openxmlformats.org/officeDocument/2006/relationships/image" Target="../media/image71.png"/><Relationship Id="rId9" Type="http://schemas.openxmlformats.org/officeDocument/2006/relationships/image" Target="../media/image76.png"/><Relationship Id="rId14" Type="http://schemas.openxmlformats.org/officeDocument/2006/relationships/image" Target="../media/image8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6.png"/><Relationship Id="rId7"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7.png"/><Relationship Id="rId4" Type="http://schemas.openxmlformats.org/officeDocument/2006/relationships/image" Target="../media/image28.png"/><Relationship Id="rId9" Type="http://schemas.openxmlformats.org/officeDocument/2006/relationships/image" Target="../media/image29.png"/></Relationships>
</file>

<file path=ppt/slides/_rels/slide9.xml.rels><?xml version="1.0" encoding="UTF-8" standalone="yes"?>
<Relationships xmlns="http://schemas.openxmlformats.org/package/2006/relationships"><Relationship Id="rId8" Type="http://schemas.openxmlformats.org/officeDocument/2006/relationships/image" Target="../media/image34.png"/><Relationship Id="rId7"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image" Target="../media/image37.png"/><Relationship Id="rId10" Type="http://schemas.openxmlformats.org/officeDocument/2006/relationships/image" Target="../media/image40.png"/><Relationship Id="rId4" Type="http://schemas.openxmlformats.org/officeDocument/2006/relationships/image" Target="../media/image36.png"/><Relationship Id="rId9"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59155" y="17585"/>
            <a:ext cx="9540240" cy="646331"/>
          </a:xfrm>
          <a:prstGeom prst="rect">
            <a:avLst/>
          </a:prstGeom>
          <a:noFill/>
          <a:ln>
            <a:noFill/>
          </a:ln>
        </p:spPr>
        <p:txBody>
          <a:bodyPr wrap="squar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Diatomic molecules</a:t>
            </a:r>
          </a:p>
        </p:txBody>
      </p:sp>
      <p:grpSp>
        <p:nvGrpSpPr>
          <p:cNvPr id="22" name="Group 21"/>
          <p:cNvGrpSpPr/>
          <p:nvPr/>
        </p:nvGrpSpPr>
        <p:grpSpPr>
          <a:xfrm>
            <a:off x="7016262" y="949711"/>
            <a:ext cx="4356222" cy="5495418"/>
            <a:chOff x="7016262" y="949711"/>
            <a:chExt cx="4356222" cy="5495418"/>
          </a:xfrm>
        </p:grpSpPr>
        <p:pic>
          <p:nvPicPr>
            <p:cNvPr id="13" name="Picture 12"/>
            <p:cNvPicPr>
              <a:picLocks noChangeAspect="1"/>
            </p:cNvPicPr>
            <p:nvPr/>
          </p:nvPicPr>
          <p:blipFill>
            <a:blip r:embed="rId2"/>
            <a:stretch>
              <a:fillRect/>
            </a:stretch>
          </p:blipFill>
          <p:spPr>
            <a:xfrm>
              <a:off x="7016262" y="949711"/>
              <a:ext cx="4356222" cy="5495418"/>
            </a:xfrm>
            <a:prstGeom prst="rect">
              <a:avLst/>
            </a:prstGeom>
          </p:spPr>
        </p:pic>
        <p:sp>
          <p:nvSpPr>
            <p:cNvPr id="14" name="Rectangle 13"/>
            <p:cNvSpPr/>
            <p:nvPr/>
          </p:nvSpPr>
          <p:spPr>
            <a:xfrm>
              <a:off x="8686801" y="2101360"/>
              <a:ext cx="158262" cy="439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9451731" y="3147646"/>
              <a:ext cx="202223" cy="30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10330962" y="4580792"/>
              <a:ext cx="167053" cy="272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7464669" y="4220308"/>
              <a:ext cx="184639" cy="316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TextBox 17"/>
            <p:cNvSpPr txBox="1"/>
            <p:nvPr/>
          </p:nvSpPr>
          <p:spPr>
            <a:xfrm>
              <a:off x="8686801" y="2171645"/>
              <a:ext cx="685800" cy="369332"/>
            </a:xfrm>
            <a:prstGeom prst="rect">
              <a:avLst/>
            </a:prstGeom>
            <a:noFill/>
          </p:spPr>
          <p:txBody>
            <a:bodyPr wrap="square" rtlCol="0">
              <a:spAutoFit/>
            </a:bodyPr>
            <a:lstStyle/>
            <a:p>
              <a:r>
                <a:rPr lang="en-CA" dirty="0"/>
                <a:t>L</a:t>
              </a:r>
            </a:p>
          </p:txBody>
        </p:sp>
        <p:sp>
          <p:nvSpPr>
            <p:cNvPr id="19" name="TextBox 18"/>
            <p:cNvSpPr txBox="1"/>
            <p:nvPr/>
          </p:nvSpPr>
          <p:spPr>
            <a:xfrm>
              <a:off x="7464669" y="4193875"/>
              <a:ext cx="685800" cy="369332"/>
            </a:xfrm>
            <a:prstGeom prst="rect">
              <a:avLst/>
            </a:prstGeom>
            <a:noFill/>
          </p:spPr>
          <p:txBody>
            <a:bodyPr wrap="square" rtlCol="0">
              <a:spAutoFit/>
            </a:bodyPr>
            <a:lstStyle/>
            <a:p>
              <a:r>
                <a:rPr lang="en-CA" dirty="0"/>
                <a:t>L</a:t>
              </a:r>
            </a:p>
          </p:txBody>
        </p:sp>
        <p:sp>
          <p:nvSpPr>
            <p:cNvPr id="20" name="TextBox 19"/>
            <p:cNvSpPr txBox="1"/>
            <p:nvPr/>
          </p:nvSpPr>
          <p:spPr>
            <a:xfrm>
              <a:off x="10330962" y="4536831"/>
              <a:ext cx="685800" cy="369332"/>
            </a:xfrm>
            <a:prstGeom prst="rect">
              <a:avLst/>
            </a:prstGeom>
            <a:noFill/>
          </p:spPr>
          <p:txBody>
            <a:bodyPr wrap="square" rtlCol="0">
              <a:spAutoFit/>
            </a:bodyPr>
            <a:lstStyle/>
            <a:p>
              <a:r>
                <a:rPr lang="en-CA" dirty="0"/>
                <a:t>L</a:t>
              </a:r>
            </a:p>
          </p:txBody>
        </p:sp>
        <p:sp>
          <p:nvSpPr>
            <p:cNvPr id="21" name="TextBox 20"/>
            <p:cNvSpPr txBox="1"/>
            <p:nvPr/>
          </p:nvSpPr>
          <p:spPr>
            <a:xfrm>
              <a:off x="9381394" y="3086045"/>
              <a:ext cx="685800" cy="369332"/>
            </a:xfrm>
            <a:prstGeom prst="rect">
              <a:avLst/>
            </a:prstGeom>
            <a:noFill/>
          </p:spPr>
          <p:txBody>
            <a:bodyPr wrap="square" rtlCol="0">
              <a:spAutoFit/>
            </a:bodyPr>
            <a:lstStyle/>
            <a:p>
              <a:r>
                <a:rPr lang="en-CA" dirty="0"/>
                <a:t>L</a:t>
              </a:r>
            </a:p>
          </p:txBody>
        </p:sp>
      </p:grpSp>
      <p:sp>
        <p:nvSpPr>
          <p:cNvPr id="23" name="TextBox 22"/>
          <p:cNvSpPr txBox="1"/>
          <p:nvPr/>
        </p:nvSpPr>
        <p:spPr>
          <a:xfrm>
            <a:off x="625790" y="4536831"/>
            <a:ext cx="5300225" cy="923330"/>
          </a:xfrm>
          <a:prstGeom prst="rect">
            <a:avLst/>
          </a:prstGeom>
          <a:noFill/>
        </p:spPr>
        <p:txBody>
          <a:bodyPr wrap="square" rtlCol="0">
            <a:spAutoFit/>
          </a:bodyPr>
          <a:lstStyle/>
          <a:p>
            <a:r>
              <a:rPr lang="en-CA" dirty="0"/>
              <a:t>When we treat the free rotor as two masses at a fixed distance, we find the energy is dependent on the orbital quantum number:</a:t>
            </a:r>
          </a:p>
        </p:txBody>
      </p:sp>
      <mc:AlternateContent xmlns:mc="http://schemas.openxmlformats.org/markup-compatibility/2006" xmlns:a14="http://schemas.microsoft.com/office/drawing/2010/main">
        <mc:Choice Requires="a14">
          <p:sp>
            <p:nvSpPr>
              <p:cNvPr id="24" name="TextBox 23"/>
              <p:cNvSpPr txBox="1"/>
              <p:nvPr/>
            </p:nvSpPr>
            <p:spPr>
              <a:xfrm>
                <a:off x="1714500" y="5679663"/>
                <a:ext cx="2603500" cy="765466"/>
              </a:xfrm>
              <a:prstGeom prst="rect">
                <a:avLst/>
              </a:prstGeom>
              <a:noFill/>
            </p:spPr>
            <p:txBody>
              <a:bodyPr wrap="square" lIns="0" tIns="0" rIns="0" bIns="0" rtlCol="0">
                <a:spAutoFit/>
              </a:bodyPr>
              <a:lstStyle/>
              <a:p>
                <a14:m>
                  <m:oMath xmlns:m="http://schemas.openxmlformats.org/officeDocument/2006/math">
                    <m:sSub>
                      <m:sSubPr>
                        <m:ctrlPr>
                          <a:rPr lang="en-CA" sz="3200" b="0" i="1" smtClean="0">
                            <a:latin typeface="Cambria Math" panose="02040503050406030204" pitchFamily="18" charset="0"/>
                          </a:rPr>
                        </m:ctrlPr>
                      </m:sSubPr>
                      <m:e>
                        <m:r>
                          <a:rPr lang="en-CA" sz="3200" b="0" i="1" smtClean="0">
                            <a:latin typeface="Cambria Math" panose="02040503050406030204" pitchFamily="18" charset="0"/>
                          </a:rPr>
                          <m:t>𝐸</m:t>
                        </m:r>
                      </m:e>
                      <m:sub>
                        <m:r>
                          <a:rPr lang="en-CA" sz="3200" b="0" i="1" smtClean="0">
                            <a:latin typeface="Cambria Math" panose="02040503050406030204" pitchFamily="18" charset="0"/>
                          </a:rPr>
                          <m:t>𝑅𝑂𝑇</m:t>
                        </m:r>
                      </m:sub>
                    </m:sSub>
                    <m:r>
                      <a:rPr lang="en-CA" sz="3200" b="0" i="1" smtClean="0">
                        <a:latin typeface="Cambria Math" panose="02040503050406030204" pitchFamily="18" charset="0"/>
                      </a:rPr>
                      <m:t>=</m:t>
                    </m:r>
                  </m:oMath>
                </a14:m>
                <a:r>
                  <a:rPr lang="en-CA" sz="3200" dirty="0"/>
                  <a:t> </a:t>
                </a:r>
                <a14:m>
                  <m:oMath xmlns:m="http://schemas.openxmlformats.org/officeDocument/2006/math">
                    <m:f>
                      <m:fPr>
                        <m:ctrlPr>
                          <a:rPr lang="en-CA" sz="3200" i="1" dirty="0" smtClean="0">
                            <a:latin typeface="Cambria Math" panose="02040503050406030204" pitchFamily="18" charset="0"/>
                          </a:rPr>
                        </m:ctrlPr>
                      </m:fPr>
                      <m:num>
                        <m:sSup>
                          <m:sSupPr>
                            <m:ctrlPr>
                              <a:rPr lang="en-CA" sz="3200" b="0" i="1" dirty="0" smtClean="0">
                                <a:latin typeface="Cambria Math" panose="02040503050406030204" pitchFamily="18" charset="0"/>
                              </a:rPr>
                            </m:ctrlPr>
                          </m:sSupPr>
                          <m:e>
                            <m:r>
                              <a:rPr lang="en-CA" sz="3200" b="0" i="1" dirty="0" smtClean="0">
                                <a:latin typeface="Cambria Math" panose="02040503050406030204" pitchFamily="18" charset="0"/>
                              </a:rPr>
                              <m:t>ℏ</m:t>
                            </m:r>
                          </m:e>
                          <m:sup>
                            <m:r>
                              <a:rPr lang="en-CA" sz="3200" b="0" i="1" dirty="0" smtClean="0">
                                <a:latin typeface="Cambria Math" panose="02040503050406030204" pitchFamily="18" charset="0"/>
                              </a:rPr>
                              <m:t>2</m:t>
                            </m:r>
                          </m:sup>
                        </m:sSup>
                        <m:r>
                          <a:rPr lang="en-CA" sz="3200" b="0" i="1" dirty="0" smtClean="0">
                            <a:latin typeface="Cambria Math" panose="02040503050406030204" pitchFamily="18" charset="0"/>
                          </a:rPr>
                          <m:t>𝑙</m:t>
                        </m:r>
                        <m:r>
                          <a:rPr lang="en-CA" sz="3200" b="0" i="1" dirty="0" smtClean="0">
                            <a:latin typeface="Cambria Math" panose="02040503050406030204" pitchFamily="18" charset="0"/>
                          </a:rPr>
                          <m:t>(</m:t>
                        </m:r>
                        <m:r>
                          <a:rPr lang="en-CA" sz="3200" b="0" i="1" dirty="0" smtClean="0">
                            <a:latin typeface="Cambria Math" panose="02040503050406030204" pitchFamily="18" charset="0"/>
                          </a:rPr>
                          <m:t>𝑙</m:t>
                        </m:r>
                        <m:r>
                          <a:rPr lang="en-CA" sz="3200" b="0" i="1" dirty="0" smtClean="0">
                            <a:latin typeface="Cambria Math" panose="02040503050406030204" pitchFamily="18" charset="0"/>
                          </a:rPr>
                          <m:t>+1)</m:t>
                        </m:r>
                      </m:num>
                      <m:den>
                        <m:r>
                          <a:rPr lang="en-CA" sz="3200" b="0" i="1" dirty="0" smtClean="0">
                            <a:latin typeface="Cambria Math" panose="02040503050406030204" pitchFamily="18" charset="0"/>
                          </a:rPr>
                          <m:t>2</m:t>
                        </m:r>
                        <m:r>
                          <a:rPr lang="en-CA" sz="3200" b="0" i="1" dirty="0" smtClean="0">
                            <a:latin typeface="Cambria Math" panose="02040503050406030204" pitchFamily="18" charset="0"/>
                          </a:rPr>
                          <m:t>𝐼</m:t>
                        </m:r>
                      </m:den>
                    </m:f>
                  </m:oMath>
                </a14:m>
                <a:endParaRPr lang="en-CA" sz="3200" dirty="0"/>
              </a:p>
            </p:txBody>
          </p:sp>
        </mc:Choice>
        <mc:Fallback xmlns="">
          <p:sp>
            <p:nvSpPr>
              <p:cNvPr id="24" name="TextBox 23"/>
              <p:cNvSpPr txBox="1">
                <a:spLocks noRot="1" noChangeAspect="1" noMove="1" noResize="1" noEditPoints="1" noAdjustHandles="1" noChangeArrowheads="1" noChangeShapeType="1" noTextEdit="1"/>
              </p:cNvSpPr>
              <p:nvPr/>
            </p:nvSpPr>
            <p:spPr>
              <a:xfrm>
                <a:off x="1714500" y="5679663"/>
                <a:ext cx="2603500" cy="765466"/>
              </a:xfrm>
              <a:prstGeom prst="rect">
                <a:avLst/>
              </a:prstGeom>
              <a:blipFill>
                <a:blip r:embed="rId3"/>
                <a:stretch>
                  <a:fillRect/>
                </a:stretch>
              </a:blipFill>
            </p:spPr>
            <p:txBody>
              <a:bodyPr/>
              <a:lstStyle/>
              <a:p>
                <a:r>
                  <a:rPr lang="en-CA">
                    <a:noFill/>
                  </a:rPr>
                  <a:t> </a:t>
                </a:r>
              </a:p>
            </p:txBody>
          </p:sp>
        </mc:Fallback>
      </mc:AlternateContent>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7961" y="1501189"/>
            <a:ext cx="3907332" cy="2554263"/>
          </a:xfrm>
          <a:prstGeom prst="rect">
            <a:avLst/>
          </a:prstGeom>
        </p:spPr>
      </p:pic>
    </p:spTree>
    <p:extLst>
      <p:ext uri="{BB962C8B-B14F-4D97-AF65-F5344CB8AC3E}">
        <p14:creationId xmlns:p14="http://schemas.microsoft.com/office/powerpoint/2010/main" val="2088872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0046" y="262008"/>
            <a:ext cx="5498985" cy="369332"/>
          </a:xfrm>
          <a:prstGeom prst="rect">
            <a:avLst/>
          </a:prstGeom>
          <a:noFill/>
        </p:spPr>
        <p:txBody>
          <a:bodyPr wrap="square" rtlCol="0">
            <a:spAutoFit/>
          </a:bodyPr>
          <a:lstStyle/>
          <a:p>
            <a:r>
              <a:rPr lang="en-CA" dirty="0"/>
              <a:t>From this, we predict a spectrum that looks like:</a:t>
            </a:r>
          </a:p>
        </p:txBody>
      </p:sp>
      <p:cxnSp>
        <p:nvCxnSpPr>
          <p:cNvPr id="4" name="Straight Connector 3"/>
          <p:cNvCxnSpPr/>
          <p:nvPr/>
        </p:nvCxnSpPr>
        <p:spPr>
          <a:xfrm>
            <a:off x="1554480" y="3017520"/>
            <a:ext cx="90932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a:cxnSpLocks/>
          </p:cNvCxnSpPr>
          <p:nvPr/>
        </p:nvCxnSpPr>
        <p:spPr>
          <a:xfrm>
            <a:off x="6258169" y="3312160"/>
            <a:ext cx="0" cy="1330960"/>
          </a:xfrm>
          <a:prstGeom prst="line">
            <a:avLst/>
          </a:prstGeom>
          <a:ln w="57150">
            <a:solidFill>
              <a:srgbClr val="92D050"/>
            </a:solidFill>
            <a:headEnd type="arrow" w="med" len="med"/>
            <a:tailEnd type="none"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6018360" y="4753093"/>
                <a:ext cx="47961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0" i="1" smtClean="0">
                          <a:solidFill>
                            <a:schemeClr val="tx1"/>
                          </a:solidFill>
                          <a:latin typeface="Cambria Math" panose="02040503050406030204" pitchFamily="18" charset="0"/>
                        </a:rPr>
                        <m:t>ℏ</m:t>
                      </m:r>
                      <m:r>
                        <a:rPr lang="en-CA" sz="2400" b="0" i="1" smtClean="0">
                          <a:solidFill>
                            <a:schemeClr val="tx1"/>
                          </a:solidFill>
                          <a:latin typeface="Cambria Math" panose="02040503050406030204" pitchFamily="18" charset="0"/>
                        </a:rPr>
                        <m:t>𝜔</m:t>
                      </m:r>
                    </m:oMath>
                  </m:oMathPara>
                </a14:m>
                <a:endParaRPr lang="en-CA" sz="2400" dirty="0">
                  <a:solidFill>
                    <a:schemeClr val="tx1"/>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018360" y="4753093"/>
                <a:ext cx="479618" cy="369332"/>
              </a:xfrm>
              <a:prstGeom prst="rect">
                <a:avLst/>
              </a:prstGeom>
              <a:blipFill>
                <a:blip r:embed="rId2"/>
                <a:stretch>
                  <a:fillRect l="-15190" r="-12658" b="-8333"/>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602876" y="3646021"/>
                <a:ext cx="931537"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 </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xmlns="">
          <p:sp>
            <p:nvSpPr>
              <p:cNvPr id="7" name="TextBox 6"/>
              <p:cNvSpPr txBox="1">
                <a:spLocks noRot="1" noChangeAspect="1" noMove="1" noResize="1" noEditPoints="1" noAdjustHandles="1" noChangeArrowheads="1" noChangeShapeType="1" noTextEdit="1"/>
              </p:cNvSpPr>
              <p:nvPr/>
            </p:nvSpPr>
            <p:spPr>
              <a:xfrm>
                <a:off x="6602876" y="3646021"/>
                <a:ext cx="931537" cy="553998"/>
              </a:xfrm>
              <a:prstGeom prst="rect">
                <a:avLst/>
              </a:prstGeom>
              <a:blipFill>
                <a:blip r:embed="rId3"/>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907067" y="3677285"/>
                <a:ext cx="1046953"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+2</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xmlns="">
          <p:sp>
            <p:nvSpPr>
              <p:cNvPr id="8" name="TextBox 7"/>
              <p:cNvSpPr txBox="1">
                <a:spLocks noRot="1" noChangeAspect="1" noMove="1" noResize="1" noEditPoints="1" noAdjustHandles="1" noChangeArrowheads="1" noChangeShapeType="1" noTextEdit="1"/>
              </p:cNvSpPr>
              <p:nvPr/>
            </p:nvSpPr>
            <p:spPr>
              <a:xfrm>
                <a:off x="7907067" y="3677285"/>
                <a:ext cx="1046953" cy="553998"/>
              </a:xfrm>
              <a:prstGeom prst="rect">
                <a:avLst/>
              </a:prstGeom>
              <a:blipFill>
                <a:blip r:embed="rId4"/>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9288192" y="3677285"/>
                <a:ext cx="1046953"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+3</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xmlns="">
          <p:sp>
            <p:nvSpPr>
              <p:cNvPr id="9" name="TextBox 8"/>
              <p:cNvSpPr txBox="1">
                <a:spLocks noRot="1" noChangeAspect="1" noMove="1" noResize="1" noEditPoints="1" noAdjustHandles="1" noChangeArrowheads="1" noChangeShapeType="1" noTextEdit="1"/>
              </p:cNvSpPr>
              <p:nvPr/>
            </p:nvSpPr>
            <p:spPr>
              <a:xfrm>
                <a:off x="9288192" y="3677285"/>
                <a:ext cx="1046953" cy="553998"/>
              </a:xfrm>
              <a:prstGeom prst="rect">
                <a:avLst/>
              </a:prstGeom>
              <a:blipFill>
                <a:blip r:embed="rId5"/>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150844" y="3677285"/>
                <a:ext cx="1098249"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−3 </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xmlns="">
          <p:sp>
            <p:nvSpPr>
              <p:cNvPr id="10" name="TextBox 9"/>
              <p:cNvSpPr txBox="1">
                <a:spLocks noRot="1" noChangeAspect="1" noMove="1" noResize="1" noEditPoints="1" noAdjustHandles="1" noChangeArrowheads="1" noChangeShapeType="1" noTextEdit="1"/>
              </p:cNvSpPr>
              <p:nvPr/>
            </p:nvSpPr>
            <p:spPr>
              <a:xfrm>
                <a:off x="2150844" y="3677285"/>
                <a:ext cx="1098249" cy="553998"/>
              </a:xfrm>
              <a:prstGeom prst="rect">
                <a:avLst/>
              </a:prstGeom>
              <a:blipFill>
                <a:blip r:embed="rId6"/>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455035" y="3708549"/>
                <a:ext cx="1046953"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−2</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xmlns="">
          <p:sp>
            <p:nvSpPr>
              <p:cNvPr id="11" name="TextBox 10"/>
              <p:cNvSpPr txBox="1">
                <a:spLocks noRot="1" noChangeAspect="1" noMove="1" noResize="1" noEditPoints="1" noAdjustHandles="1" noChangeArrowheads="1" noChangeShapeType="1" noTextEdit="1"/>
              </p:cNvSpPr>
              <p:nvPr/>
            </p:nvSpPr>
            <p:spPr>
              <a:xfrm>
                <a:off x="3455035" y="3708549"/>
                <a:ext cx="1046953" cy="553998"/>
              </a:xfrm>
              <a:prstGeom prst="rect">
                <a:avLst/>
              </a:prstGeom>
              <a:blipFill>
                <a:blip r:embed="rId7"/>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836160" y="3708549"/>
                <a:ext cx="880241"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xmlns="">
          <p:sp>
            <p:nvSpPr>
              <p:cNvPr id="12" name="TextBox 11"/>
              <p:cNvSpPr txBox="1">
                <a:spLocks noRot="1" noChangeAspect="1" noMove="1" noResize="1" noEditPoints="1" noAdjustHandles="1" noChangeArrowheads="1" noChangeShapeType="1" noTextEdit="1"/>
              </p:cNvSpPr>
              <p:nvPr/>
            </p:nvSpPr>
            <p:spPr>
              <a:xfrm>
                <a:off x="4836160" y="3708549"/>
                <a:ext cx="880241" cy="553998"/>
              </a:xfrm>
              <a:prstGeom prst="rect">
                <a:avLst/>
              </a:prstGeom>
              <a:blipFill>
                <a:blip r:embed="rId8"/>
                <a:stretch>
                  <a:fillRect/>
                </a:stretch>
              </a:blipFill>
            </p:spPr>
            <p:txBody>
              <a:bodyPr/>
              <a:lstStyle/>
              <a:p>
                <a:r>
                  <a:rPr lang="en-CA">
                    <a:noFill/>
                  </a:rPr>
                  <a:t> </a:t>
                </a:r>
              </a:p>
            </p:txBody>
          </p:sp>
        </mc:Fallback>
      </mc:AlternateContent>
      <p:cxnSp>
        <p:nvCxnSpPr>
          <p:cNvPr id="17" name="Straight Connector 16"/>
          <p:cNvCxnSpPr>
            <a:cxnSpLocks/>
          </p:cNvCxnSpPr>
          <p:nvPr/>
        </p:nvCxnSpPr>
        <p:spPr>
          <a:xfrm>
            <a:off x="7364950" y="1259840"/>
            <a:ext cx="0" cy="1757680"/>
          </a:xfrm>
          <a:prstGeom prst="line">
            <a:avLst/>
          </a:prstGeom>
          <a:ln w="57150">
            <a:solidFill>
              <a:srgbClr val="FF0000"/>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9" name="Straight Connector 18"/>
          <p:cNvCxnSpPr>
            <a:cxnSpLocks/>
          </p:cNvCxnSpPr>
          <p:nvPr/>
        </p:nvCxnSpPr>
        <p:spPr>
          <a:xfrm>
            <a:off x="8615738" y="1259840"/>
            <a:ext cx="0" cy="1757680"/>
          </a:xfrm>
          <a:prstGeom prst="line">
            <a:avLst/>
          </a:prstGeom>
          <a:ln w="57150">
            <a:solidFill>
              <a:srgbClr val="FF0000"/>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0" name="Straight Connector 19"/>
          <p:cNvCxnSpPr>
            <a:cxnSpLocks/>
          </p:cNvCxnSpPr>
          <p:nvPr/>
        </p:nvCxnSpPr>
        <p:spPr>
          <a:xfrm>
            <a:off x="9850051" y="1259840"/>
            <a:ext cx="0" cy="1757680"/>
          </a:xfrm>
          <a:prstGeom prst="line">
            <a:avLst/>
          </a:prstGeom>
          <a:ln w="57150">
            <a:solidFill>
              <a:srgbClr val="FF0000"/>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2536893" y="1259840"/>
            <a:ext cx="0" cy="1757680"/>
          </a:xfrm>
          <a:prstGeom prst="line">
            <a:avLst/>
          </a:prstGeom>
          <a:ln w="57150">
            <a:solidFill>
              <a:srgbClr val="2E0CFC"/>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2" name="Straight Connector 21"/>
          <p:cNvCxnSpPr>
            <a:cxnSpLocks/>
          </p:cNvCxnSpPr>
          <p:nvPr/>
        </p:nvCxnSpPr>
        <p:spPr>
          <a:xfrm>
            <a:off x="3718232" y="1259840"/>
            <a:ext cx="0" cy="1757680"/>
          </a:xfrm>
          <a:prstGeom prst="line">
            <a:avLst/>
          </a:prstGeom>
          <a:ln w="57150">
            <a:solidFill>
              <a:srgbClr val="2E0CFC"/>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3" name="Straight Connector 22"/>
          <p:cNvCxnSpPr>
            <a:cxnSpLocks/>
          </p:cNvCxnSpPr>
          <p:nvPr/>
        </p:nvCxnSpPr>
        <p:spPr>
          <a:xfrm>
            <a:off x="4952545" y="1259840"/>
            <a:ext cx="0" cy="1757680"/>
          </a:xfrm>
          <a:prstGeom prst="line">
            <a:avLst/>
          </a:prstGeom>
          <a:ln w="57150">
            <a:solidFill>
              <a:srgbClr val="2E0CFC"/>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696720" y="5966855"/>
            <a:ext cx="9408160" cy="646331"/>
          </a:xfrm>
          <a:prstGeom prst="rect">
            <a:avLst/>
          </a:prstGeom>
          <a:noFill/>
        </p:spPr>
        <p:txBody>
          <a:bodyPr wrap="square" rtlCol="0">
            <a:spAutoFit/>
          </a:bodyPr>
          <a:lstStyle/>
          <a:p>
            <a:r>
              <a:rPr lang="en-CA" dirty="0"/>
              <a:t>Let’s compare this to real data. What does a spectrum of a diatomic molecule look like in the lab? Consider, for example, hydrogen chloride (</a:t>
            </a:r>
            <a:r>
              <a:rPr lang="en-CA" dirty="0" err="1"/>
              <a:t>HCl</a:t>
            </a:r>
            <a:r>
              <a:rPr lang="en-CA" dirty="0"/>
              <a:t>)…</a:t>
            </a:r>
          </a:p>
        </p:txBody>
      </p:sp>
      <mc:AlternateContent xmlns:mc="http://schemas.openxmlformats.org/markup-compatibility/2006" xmlns:a14="http://schemas.microsoft.com/office/drawing/2010/main">
        <mc:Choice Requires="a14">
          <p:sp>
            <p:nvSpPr>
              <p:cNvPr id="26" name="TextBox 25"/>
              <p:cNvSpPr txBox="1"/>
              <p:nvPr/>
            </p:nvSpPr>
            <p:spPr>
              <a:xfrm>
                <a:off x="2815863" y="4552947"/>
                <a:ext cx="2460417" cy="7387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𝐸</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𝐼</m:t>
                          </m:r>
                        </m:den>
                      </m:f>
                      <m:r>
                        <a:rPr lang="en-CA" sz="2400" b="0" i="1" smtClean="0">
                          <a:latin typeface="Cambria Math" panose="02040503050406030204" pitchFamily="18" charset="0"/>
                        </a:rPr>
                        <m:t>𝑙</m:t>
                      </m:r>
                    </m:oMath>
                  </m:oMathPara>
                </a14:m>
                <a:endParaRPr lang="en-CA" dirty="0"/>
              </a:p>
            </p:txBody>
          </p:sp>
        </mc:Choice>
        <mc:Fallback xmlns="">
          <p:sp>
            <p:nvSpPr>
              <p:cNvPr id="26" name="TextBox 25"/>
              <p:cNvSpPr txBox="1">
                <a:spLocks noRot="1" noChangeAspect="1" noMove="1" noResize="1" noEditPoints="1" noAdjustHandles="1" noChangeArrowheads="1" noChangeShapeType="1" noTextEdit="1"/>
              </p:cNvSpPr>
              <p:nvPr/>
            </p:nvSpPr>
            <p:spPr>
              <a:xfrm>
                <a:off x="2815863" y="4552947"/>
                <a:ext cx="2460417" cy="738728"/>
              </a:xfrm>
              <a:prstGeom prst="rect">
                <a:avLst/>
              </a:prstGeom>
              <a:blipFill>
                <a:blip r:embed="rId9"/>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7240058" y="4635277"/>
                <a:ext cx="3232360" cy="574068"/>
              </a:xfrm>
              <a:prstGeom prst="rect">
                <a:avLst/>
              </a:prstGeom>
              <a:noFill/>
            </p:spPr>
            <p:txBody>
              <a:bodyPr wrap="none" lIns="0" tIns="0" rIns="0" bIns="0" rtlCol="0">
                <a:spAutoFit/>
              </a:bodyPr>
              <a:lstStyle/>
              <a:p>
                <a14:m>
                  <m:oMath xmlns:m="http://schemas.openxmlformats.org/officeDocument/2006/math">
                    <m:r>
                      <m:rPr>
                        <m:sty m:val="p"/>
                      </m:rPr>
                      <a:rPr lang="en-CA" sz="2400" b="0" i="0" smtClean="0">
                        <a:latin typeface="Cambria Math" panose="02040503050406030204" pitchFamily="18" charset="0"/>
                      </a:rPr>
                      <m:t>Δ</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𝐸</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𝐼</m:t>
                        </m:r>
                      </m:den>
                    </m:f>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𝑙</m:t>
                        </m:r>
                        <m:r>
                          <a:rPr lang="en-CA" sz="2400" b="0" i="1" smtClean="0">
                            <a:latin typeface="Cambria Math" panose="02040503050406030204" pitchFamily="18" charset="0"/>
                          </a:rPr>
                          <m:t>+1</m:t>
                        </m:r>
                      </m:e>
                    </m:d>
                  </m:oMath>
                </a14:m>
                <a:r>
                  <a:rPr lang="en-CA" sz="2400" dirty="0"/>
                  <a:t> </a:t>
                </a:r>
                <a:r>
                  <a:rPr lang="en-CA" dirty="0"/>
                  <a:t> </a:t>
                </a:r>
              </a:p>
            </p:txBody>
          </p:sp>
        </mc:Choice>
        <mc:Fallback xmlns="">
          <p:sp>
            <p:nvSpPr>
              <p:cNvPr id="27" name="TextBox 26"/>
              <p:cNvSpPr txBox="1">
                <a:spLocks noRot="1" noChangeAspect="1" noMove="1" noResize="1" noEditPoints="1" noAdjustHandles="1" noChangeArrowheads="1" noChangeShapeType="1" noTextEdit="1"/>
              </p:cNvSpPr>
              <p:nvPr/>
            </p:nvSpPr>
            <p:spPr>
              <a:xfrm>
                <a:off x="7240058" y="4635277"/>
                <a:ext cx="3232360" cy="574068"/>
              </a:xfrm>
              <a:prstGeom prst="rect">
                <a:avLst/>
              </a:prstGeom>
              <a:blipFill>
                <a:blip r:embed="rId10"/>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7426183" y="5397377"/>
                <a:ext cx="122584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 +1</m:t>
                      </m:r>
                    </m:oMath>
                  </m:oMathPara>
                </a14:m>
                <a:endParaRPr lang="en-CA"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7426183" y="5397377"/>
                <a:ext cx="1225848" cy="369332"/>
              </a:xfrm>
              <a:prstGeom prst="rect">
                <a:avLst/>
              </a:prstGeom>
              <a:blipFill>
                <a:blip r:embed="rId11"/>
                <a:stretch>
                  <a:fillRect l="-4975" r="-5970" b="-6557"/>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3677638" y="5397377"/>
                <a:ext cx="115852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m:oMathPara>
                </a14:m>
                <a:endParaRPr lang="en-CA" sz="2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3677638" y="5397377"/>
                <a:ext cx="1158522" cy="369332"/>
              </a:xfrm>
              <a:prstGeom prst="rect">
                <a:avLst/>
              </a:prstGeom>
              <a:blipFill>
                <a:blip r:embed="rId12"/>
                <a:stretch>
                  <a:fillRect l="-5789" r="-6316" b="-6557"/>
                </a:stretch>
              </a:blipFill>
            </p:spPr>
            <p:txBody>
              <a:bodyPr/>
              <a:lstStyle/>
              <a:p>
                <a:r>
                  <a:rPr lang="en-CA">
                    <a:noFill/>
                  </a:rPr>
                  <a:t> </a:t>
                </a:r>
              </a:p>
            </p:txBody>
          </p:sp>
        </mc:Fallback>
      </mc:AlternateContent>
      <p:grpSp>
        <p:nvGrpSpPr>
          <p:cNvPr id="15" name="Group 14"/>
          <p:cNvGrpSpPr/>
          <p:nvPr/>
        </p:nvGrpSpPr>
        <p:grpSpPr>
          <a:xfrm>
            <a:off x="3845601" y="1387121"/>
            <a:ext cx="4665353" cy="929158"/>
            <a:chOff x="3845601" y="1387121"/>
            <a:chExt cx="4665353" cy="929158"/>
          </a:xfrm>
        </p:grpSpPr>
        <p:cxnSp>
          <p:nvCxnSpPr>
            <p:cNvPr id="30" name="Straight Arrow Connector 29"/>
            <p:cNvCxnSpPr>
              <a:cxnSpLocks/>
            </p:cNvCxnSpPr>
            <p:nvPr/>
          </p:nvCxnSpPr>
          <p:spPr>
            <a:xfrm>
              <a:off x="7426183" y="2305536"/>
              <a:ext cx="1084771" cy="0"/>
            </a:xfrm>
            <a:prstGeom prst="straightConnector1">
              <a:avLst/>
            </a:prstGeom>
            <a:ln w="5715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1" name="TextBox 30"/>
                <p:cNvSpPr txBox="1"/>
                <p:nvPr/>
              </p:nvSpPr>
              <p:spPr>
                <a:xfrm>
                  <a:off x="7850337" y="1410139"/>
                  <a:ext cx="296491" cy="553998"/>
                </a:xfrm>
                <a:prstGeom prst="rect">
                  <a:avLst/>
                </a:prstGeom>
                <a:noFill/>
                <a:ln>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CA" b="0" i="1" smtClean="0">
                                <a:solidFill>
                                  <a:srgbClr val="FF0000"/>
                                </a:solidFill>
                                <a:latin typeface="Cambria Math" panose="02040503050406030204" pitchFamily="18" charset="0"/>
                              </a:rPr>
                            </m:ctrlPr>
                          </m:fPr>
                          <m:num>
                            <m:sSup>
                              <m:sSupPr>
                                <m:ctrlPr>
                                  <a:rPr lang="en-CA" b="0" i="1" smtClean="0">
                                    <a:solidFill>
                                      <a:srgbClr val="FF0000"/>
                                    </a:solidFill>
                                    <a:latin typeface="Cambria Math" panose="02040503050406030204" pitchFamily="18" charset="0"/>
                                  </a:rPr>
                                </m:ctrlPr>
                              </m:sSupPr>
                              <m:e>
                                <m:r>
                                  <a:rPr lang="en-CA" b="0" i="1" smtClean="0">
                                    <a:solidFill>
                                      <a:srgbClr val="FF0000"/>
                                    </a:solidFill>
                                    <a:latin typeface="Cambria Math" panose="02040503050406030204" pitchFamily="18" charset="0"/>
                                  </a:rPr>
                                  <m:t>ℏ</m:t>
                                </m:r>
                              </m:e>
                              <m:sup>
                                <m:r>
                                  <a:rPr lang="en-CA" b="0" i="1" smtClean="0">
                                    <a:solidFill>
                                      <a:srgbClr val="FF0000"/>
                                    </a:solidFill>
                                    <a:latin typeface="Cambria Math" panose="02040503050406030204" pitchFamily="18" charset="0"/>
                                  </a:rPr>
                                  <m:t>2</m:t>
                                </m:r>
                              </m:sup>
                            </m:sSup>
                          </m:num>
                          <m:den>
                            <m:r>
                              <a:rPr lang="en-CA" b="0" i="1" smtClean="0">
                                <a:solidFill>
                                  <a:srgbClr val="FF0000"/>
                                </a:solidFill>
                                <a:latin typeface="Cambria Math" panose="02040503050406030204" pitchFamily="18" charset="0"/>
                              </a:rPr>
                              <m:t>𝐼</m:t>
                            </m:r>
                          </m:den>
                        </m:f>
                      </m:oMath>
                    </m:oMathPara>
                  </a14:m>
                  <a:endParaRPr lang="en-CA" dirty="0">
                    <a:solidFill>
                      <a:srgbClr val="FF0000"/>
                    </a:solidFill>
                  </a:endParaRPr>
                </a:p>
              </p:txBody>
            </p:sp>
          </mc:Choice>
          <mc:Fallback>
            <p:sp>
              <p:nvSpPr>
                <p:cNvPr id="31" name="TextBox 30"/>
                <p:cNvSpPr txBox="1">
                  <a:spLocks noRot="1" noChangeAspect="1" noMove="1" noResize="1" noEditPoints="1" noAdjustHandles="1" noChangeArrowheads="1" noChangeShapeType="1" noTextEdit="1"/>
                </p:cNvSpPr>
                <p:nvPr/>
              </p:nvSpPr>
              <p:spPr>
                <a:xfrm>
                  <a:off x="7850337" y="1410139"/>
                  <a:ext cx="296491" cy="553998"/>
                </a:xfrm>
                <a:prstGeom prst="rect">
                  <a:avLst/>
                </a:prstGeom>
                <a:blipFill>
                  <a:blip r:embed="rId13"/>
                  <a:stretch>
                    <a:fillRect/>
                  </a:stretch>
                </a:blipFill>
                <a:ln>
                  <a:noFill/>
                </a:ln>
              </p:spPr>
              <p:txBody>
                <a:bodyPr/>
                <a:lstStyle/>
                <a:p>
                  <a:r>
                    <a:rPr lang="en-CA">
                      <a:noFill/>
                    </a:rPr>
                    <a:t> </a:t>
                  </a:r>
                </a:p>
              </p:txBody>
            </p:sp>
          </mc:Fallback>
        </mc:AlternateContent>
        <p:cxnSp>
          <p:nvCxnSpPr>
            <p:cNvPr id="32" name="Straight Arrow Connector 31"/>
            <p:cNvCxnSpPr>
              <a:cxnSpLocks/>
            </p:cNvCxnSpPr>
            <p:nvPr/>
          </p:nvCxnSpPr>
          <p:spPr>
            <a:xfrm>
              <a:off x="3845601" y="2316279"/>
              <a:ext cx="990559" cy="0"/>
            </a:xfrm>
            <a:prstGeom prst="straightConnector1">
              <a:avLst/>
            </a:prstGeom>
            <a:ln w="57150">
              <a:solidFill>
                <a:srgbClr val="2E0CFC"/>
              </a:solidFill>
              <a:headEnd type="triangle"/>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3" name="TextBox 32"/>
                <p:cNvSpPr txBox="1"/>
                <p:nvPr/>
              </p:nvSpPr>
              <p:spPr>
                <a:xfrm>
                  <a:off x="4203619" y="1387121"/>
                  <a:ext cx="296491" cy="553998"/>
                </a:xfrm>
                <a:prstGeom prst="rect">
                  <a:avLst/>
                </a:prstGeom>
                <a:noFill/>
                <a:ln>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CA" b="0" i="1" smtClean="0">
                                <a:solidFill>
                                  <a:srgbClr val="2E0CFC"/>
                                </a:solidFill>
                                <a:latin typeface="Cambria Math" panose="02040503050406030204" pitchFamily="18" charset="0"/>
                              </a:rPr>
                            </m:ctrlPr>
                          </m:fPr>
                          <m:num>
                            <m:sSup>
                              <m:sSupPr>
                                <m:ctrlPr>
                                  <a:rPr lang="en-CA" b="0" i="1" smtClean="0">
                                    <a:solidFill>
                                      <a:srgbClr val="2E0CFC"/>
                                    </a:solidFill>
                                    <a:latin typeface="Cambria Math" panose="02040503050406030204" pitchFamily="18" charset="0"/>
                                  </a:rPr>
                                </m:ctrlPr>
                              </m:sSupPr>
                              <m:e>
                                <m:r>
                                  <a:rPr lang="en-CA" b="0" i="1" smtClean="0">
                                    <a:solidFill>
                                      <a:srgbClr val="2E0CFC"/>
                                    </a:solidFill>
                                    <a:latin typeface="Cambria Math" panose="02040503050406030204" pitchFamily="18" charset="0"/>
                                  </a:rPr>
                                  <m:t>ℏ</m:t>
                                </m:r>
                              </m:e>
                              <m:sup>
                                <m:r>
                                  <a:rPr lang="en-CA" b="0" i="1" smtClean="0">
                                    <a:solidFill>
                                      <a:srgbClr val="2E0CFC"/>
                                    </a:solidFill>
                                    <a:latin typeface="Cambria Math" panose="02040503050406030204" pitchFamily="18" charset="0"/>
                                  </a:rPr>
                                  <m:t>2</m:t>
                                </m:r>
                              </m:sup>
                            </m:sSup>
                          </m:num>
                          <m:den>
                            <m:r>
                              <a:rPr lang="en-CA" b="0" i="1" smtClean="0">
                                <a:solidFill>
                                  <a:srgbClr val="2E0CFC"/>
                                </a:solidFill>
                                <a:latin typeface="Cambria Math" panose="02040503050406030204" pitchFamily="18" charset="0"/>
                              </a:rPr>
                              <m:t>𝐼</m:t>
                            </m:r>
                          </m:den>
                        </m:f>
                      </m:oMath>
                    </m:oMathPara>
                  </a14:m>
                  <a:endParaRPr lang="en-CA" dirty="0">
                    <a:solidFill>
                      <a:srgbClr val="FF0000"/>
                    </a:solidFill>
                  </a:endParaRPr>
                </a:p>
              </p:txBody>
            </p:sp>
          </mc:Choice>
          <mc:Fallback>
            <p:sp>
              <p:nvSpPr>
                <p:cNvPr id="33" name="TextBox 32"/>
                <p:cNvSpPr txBox="1">
                  <a:spLocks noRot="1" noChangeAspect="1" noMove="1" noResize="1" noEditPoints="1" noAdjustHandles="1" noChangeArrowheads="1" noChangeShapeType="1" noTextEdit="1"/>
                </p:cNvSpPr>
                <p:nvPr/>
              </p:nvSpPr>
              <p:spPr>
                <a:xfrm>
                  <a:off x="4203619" y="1387121"/>
                  <a:ext cx="296491" cy="553998"/>
                </a:xfrm>
                <a:prstGeom prst="rect">
                  <a:avLst/>
                </a:prstGeom>
                <a:blipFill>
                  <a:blip r:embed="rId14"/>
                  <a:stretch>
                    <a:fillRect/>
                  </a:stretch>
                </a:blipFill>
                <a:ln>
                  <a:noFill/>
                </a:ln>
              </p:spPr>
              <p:txBody>
                <a:bodyPr/>
                <a:lstStyle/>
                <a:p>
                  <a:r>
                    <a:rPr lang="en-CA">
                      <a:noFill/>
                    </a:rPr>
                    <a:t> </a:t>
                  </a:r>
                </a:p>
              </p:txBody>
            </p:sp>
          </mc:Fallback>
        </mc:AlternateContent>
      </p:grpSp>
    </p:spTree>
    <p:extLst>
      <p:ext uri="{BB962C8B-B14F-4D97-AF65-F5344CB8AC3E}">
        <p14:creationId xmlns:p14="http://schemas.microsoft.com/office/powerpoint/2010/main" val="67784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711" y="2066191"/>
            <a:ext cx="10007076" cy="4577979"/>
          </a:xfrm>
          <a:prstGeom prst="rect">
            <a:avLst/>
          </a:prstGeom>
        </p:spPr>
      </p:pic>
      <p:grpSp>
        <p:nvGrpSpPr>
          <p:cNvPr id="2" name="Group 1"/>
          <p:cNvGrpSpPr/>
          <p:nvPr/>
        </p:nvGrpSpPr>
        <p:grpSpPr>
          <a:xfrm>
            <a:off x="6018360" y="0"/>
            <a:ext cx="479618" cy="5882054"/>
            <a:chOff x="6018360" y="0"/>
            <a:chExt cx="479618" cy="5882054"/>
          </a:xfrm>
        </p:grpSpPr>
        <p:cxnSp>
          <p:nvCxnSpPr>
            <p:cNvPr id="7" name="Straight Connector 6"/>
            <p:cNvCxnSpPr>
              <a:cxnSpLocks/>
            </p:cNvCxnSpPr>
            <p:nvPr/>
          </p:nvCxnSpPr>
          <p:spPr>
            <a:xfrm>
              <a:off x="6258169" y="466725"/>
              <a:ext cx="0" cy="5415329"/>
            </a:xfrm>
            <a:prstGeom prst="line">
              <a:avLst/>
            </a:prstGeom>
            <a:ln w="57150">
              <a:solidFill>
                <a:srgbClr val="92D050"/>
              </a:solidFill>
            </a:ln>
          </p:spPr>
          <p:style>
            <a:lnRef idx="3">
              <a:schemeClr val="dk1"/>
            </a:lnRef>
            <a:fillRef idx="0">
              <a:schemeClr val="dk1"/>
            </a:fillRef>
            <a:effectRef idx="2">
              <a:schemeClr val="dk1"/>
            </a:effectRef>
            <a:fontRef idx="minor">
              <a:schemeClr val="tx1"/>
            </a:fontRef>
          </p:style>
        </p:cxnSp>
        <mc:AlternateContent xmlns:mc="http://schemas.openxmlformats.org/markup-compatibility/2006">
          <mc:Choice xmlns:a14="http://schemas.microsoft.com/office/drawing/2010/main" Requires="a14">
            <p:sp>
              <p:nvSpPr>
                <p:cNvPr id="10" name="TextBox 9"/>
                <p:cNvSpPr txBox="1"/>
                <p:nvPr/>
              </p:nvSpPr>
              <p:spPr>
                <a:xfrm>
                  <a:off x="6018360" y="0"/>
                  <a:ext cx="47961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ℏ</m:t>
                        </m:r>
                        <m:r>
                          <a:rPr lang="en-CA" sz="2400" b="0" i="1" smtClean="0">
                            <a:latin typeface="Cambria Math" panose="02040503050406030204" pitchFamily="18" charset="0"/>
                          </a:rPr>
                          <m:t>𝜔</m:t>
                        </m:r>
                      </m:oMath>
                    </m:oMathPara>
                  </a14:m>
                  <a:endParaRPr lang="en-CA" sz="2400" dirty="0"/>
                </a:p>
              </p:txBody>
            </p:sp>
          </mc:Choice>
          <mc:Fallback>
            <p:sp>
              <p:nvSpPr>
                <p:cNvPr id="10" name="TextBox 9"/>
                <p:cNvSpPr txBox="1">
                  <a:spLocks noRot="1" noChangeAspect="1" noMove="1" noResize="1" noEditPoints="1" noAdjustHandles="1" noChangeArrowheads="1" noChangeShapeType="1" noTextEdit="1"/>
                </p:cNvSpPr>
                <p:nvPr/>
              </p:nvSpPr>
              <p:spPr>
                <a:xfrm>
                  <a:off x="6018360" y="0"/>
                  <a:ext cx="479618" cy="369332"/>
                </a:xfrm>
                <a:prstGeom prst="rect">
                  <a:avLst/>
                </a:prstGeom>
                <a:blipFill>
                  <a:blip r:embed="rId3"/>
                  <a:stretch>
                    <a:fillRect l="-15190" r="-12658" b="-6557"/>
                  </a:stretch>
                </a:blipFill>
              </p:spPr>
              <p:txBody>
                <a:bodyPr/>
                <a:lstStyle/>
                <a:p>
                  <a:r>
                    <a:rPr lang="en-CA">
                      <a:noFill/>
                    </a:rPr>
                    <a:t> </a:t>
                  </a:r>
                </a:p>
              </p:txBody>
            </p:sp>
          </mc:Fallback>
        </mc:AlternateContent>
      </p:grpSp>
      <p:sp>
        <p:nvSpPr>
          <p:cNvPr id="12" name="Rectangle 11"/>
          <p:cNvSpPr/>
          <p:nvPr/>
        </p:nvSpPr>
        <p:spPr>
          <a:xfrm>
            <a:off x="7629525" y="2066191"/>
            <a:ext cx="1123950" cy="3150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3362325" y="1989991"/>
            <a:ext cx="1123950" cy="3150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11" name="TextBox 10"/>
              <p:cNvSpPr txBox="1"/>
              <p:nvPr/>
            </p:nvSpPr>
            <p:spPr>
              <a:xfrm>
                <a:off x="7208280" y="6399367"/>
                <a:ext cx="122584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 +1</m:t>
                      </m:r>
                    </m:oMath>
                  </m:oMathPara>
                </a14:m>
                <a:endParaRPr lang="en-CA"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7208280" y="6399367"/>
                <a:ext cx="1225848" cy="369332"/>
              </a:xfrm>
              <a:prstGeom prst="rect">
                <a:avLst/>
              </a:prstGeom>
              <a:blipFill>
                <a:blip r:embed="rId4"/>
                <a:stretch>
                  <a:fillRect l="-4950" r="-5446" b="-8333"/>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459735" y="6399367"/>
                <a:ext cx="115852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m:oMathPara>
                </a14:m>
                <a:endParaRPr lang="en-CA" sz="2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3459735" y="6399367"/>
                <a:ext cx="1158522" cy="369332"/>
              </a:xfrm>
              <a:prstGeom prst="rect">
                <a:avLst/>
              </a:prstGeom>
              <a:blipFill>
                <a:blip r:embed="rId5"/>
                <a:stretch>
                  <a:fillRect l="-6316" r="-5789" b="-8333"/>
                </a:stretch>
              </a:blipFill>
            </p:spPr>
            <p:txBody>
              <a:bodyPr/>
              <a:lstStyle/>
              <a:p>
                <a:r>
                  <a:rPr lang="en-CA">
                    <a:noFill/>
                  </a:rPr>
                  <a:t> </a:t>
                </a:r>
              </a:p>
            </p:txBody>
          </p:sp>
        </mc:Fallback>
      </mc:AlternateContent>
      <p:grpSp>
        <p:nvGrpSpPr>
          <p:cNvPr id="4" name="Group 3"/>
          <p:cNvGrpSpPr/>
          <p:nvPr/>
        </p:nvGrpSpPr>
        <p:grpSpPr>
          <a:xfrm>
            <a:off x="6478079" y="435461"/>
            <a:ext cx="3732269" cy="2584695"/>
            <a:chOff x="6478079" y="435461"/>
            <a:chExt cx="3732269" cy="2584695"/>
          </a:xfrm>
        </p:grpSpPr>
        <mc:AlternateContent xmlns:mc="http://schemas.openxmlformats.org/markup-compatibility/2006">
          <mc:Choice xmlns:a14="http://schemas.microsoft.com/office/drawing/2010/main" Requires="a14">
            <p:sp>
              <p:nvSpPr>
                <p:cNvPr id="16" name="TextBox 15"/>
                <p:cNvSpPr txBox="1"/>
                <p:nvPr/>
              </p:nvSpPr>
              <p:spPr>
                <a:xfrm>
                  <a:off x="6478079" y="435461"/>
                  <a:ext cx="931537"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 </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p:sp>
              <p:nvSpPr>
                <p:cNvPr id="16" name="TextBox 15"/>
                <p:cNvSpPr txBox="1">
                  <a:spLocks noRot="1" noChangeAspect="1" noMove="1" noResize="1" noEditPoints="1" noAdjustHandles="1" noChangeArrowheads="1" noChangeShapeType="1" noTextEdit="1"/>
                </p:cNvSpPr>
                <p:nvPr/>
              </p:nvSpPr>
              <p:spPr>
                <a:xfrm>
                  <a:off x="6478079" y="435461"/>
                  <a:ext cx="931537" cy="553998"/>
                </a:xfrm>
                <a:prstGeom prst="rect">
                  <a:avLst/>
                </a:prstGeom>
                <a:blipFill>
                  <a:blip r:embed="rId6"/>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7782270" y="466725"/>
                  <a:ext cx="1046953"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+2</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p:sp>
              <p:nvSpPr>
                <p:cNvPr id="17" name="TextBox 16"/>
                <p:cNvSpPr txBox="1">
                  <a:spLocks noRot="1" noChangeAspect="1" noMove="1" noResize="1" noEditPoints="1" noAdjustHandles="1" noChangeArrowheads="1" noChangeShapeType="1" noTextEdit="1"/>
                </p:cNvSpPr>
                <p:nvPr/>
              </p:nvSpPr>
              <p:spPr>
                <a:xfrm>
                  <a:off x="7782270" y="466725"/>
                  <a:ext cx="1046953" cy="553998"/>
                </a:xfrm>
                <a:prstGeom prst="rect">
                  <a:avLst/>
                </a:prstGeom>
                <a:blipFill>
                  <a:blip r:embed="rId7"/>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9163395" y="466725"/>
                  <a:ext cx="1046953"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+3</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p:sp>
              <p:nvSpPr>
                <p:cNvPr id="18" name="TextBox 17"/>
                <p:cNvSpPr txBox="1">
                  <a:spLocks noRot="1" noChangeAspect="1" noMove="1" noResize="1" noEditPoints="1" noAdjustHandles="1" noChangeArrowheads="1" noChangeShapeType="1" noTextEdit="1"/>
                </p:cNvSpPr>
                <p:nvPr/>
              </p:nvSpPr>
              <p:spPr>
                <a:xfrm>
                  <a:off x="9163395" y="466725"/>
                  <a:ext cx="1046953" cy="553998"/>
                </a:xfrm>
                <a:prstGeom prst="rect">
                  <a:avLst/>
                </a:prstGeom>
                <a:blipFill>
                  <a:blip r:embed="rId8"/>
                  <a:stretch>
                    <a:fillRect/>
                  </a:stretch>
                </a:blipFill>
              </p:spPr>
              <p:txBody>
                <a:bodyPr/>
                <a:lstStyle/>
                <a:p>
                  <a:r>
                    <a:rPr lang="en-CA">
                      <a:noFill/>
                    </a:rPr>
                    <a:t> </a:t>
                  </a:r>
                </a:p>
              </p:txBody>
            </p:sp>
          </mc:Fallback>
        </mc:AlternateContent>
        <p:cxnSp>
          <p:nvCxnSpPr>
            <p:cNvPr id="21" name="Straight Arrow Connector 20"/>
            <p:cNvCxnSpPr>
              <a:cxnSpLocks/>
              <a:stCxn id="16" idx="2"/>
            </p:cNvCxnSpPr>
            <p:nvPr/>
          </p:nvCxnSpPr>
          <p:spPr>
            <a:xfrm flipH="1">
              <a:off x="6658068" y="989459"/>
              <a:ext cx="285780" cy="2030697"/>
            </a:xfrm>
            <a:prstGeom prst="straightConnector1">
              <a:avLst/>
            </a:prstGeom>
            <a:ln w="57150">
              <a:solidFill>
                <a:srgbClr val="FF0000"/>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a:cxnSpLocks/>
            </p:cNvCxnSpPr>
            <p:nvPr/>
          </p:nvCxnSpPr>
          <p:spPr>
            <a:xfrm flipH="1">
              <a:off x="6992239" y="864930"/>
              <a:ext cx="1199261" cy="1821388"/>
            </a:xfrm>
            <a:prstGeom prst="straightConnector1">
              <a:avLst/>
            </a:prstGeom>
            <a:ln w="57150">
              <a:solidFill>
                <a:srgbClr val="FF0000"/>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a:cxnSpLocks/>
            </p:cNvCxnSpPr>
            <p:nvPr/>
          </p:nvCxnSpPr>
          <p:spPr>
            <a:xfrm flipH="1">
              <a:off x="7343747" y="989459"/>
              <a:ext cx="2219353" cy="1568856"/>
            </a:xfrm>
            <a:prstGeom prst="straightConnector1">
              <a:avLst/>
            </a:prstGeom>
            <a:ln w="57150">
              <a:solidFill>
                <a:srgbClr val="FF0000"/>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grpSp>
      <p:grpSp>
        <p:nvGrpSpPr>
          <p:cNvPr id="9" name="Group 8"/>
          <p:cNvGrpSpPr/>
          <p:nvPr/>
        </p:nvGrpSpPr>
        <p:grpSpPr>
          <a:xfrm>
            <a:off x="2026047" y="466725"/>
            <a:ext cx="3897950" cy="2584695"/>
            <a:chOff x="2026047" y="466725"/>
            <a:chExt cx="3897950" cy="2584695"/>
          </a:xfrm>
        </p:grpSpPr>
        <p:cxnSp>
          <p:nvCxnSpPr>
            <p:cNvPr id="41" name="Straight Arrow Connector 40"/>
            <p:cNvCxnSpPr>
              <a:cxnSpLocks/>
              <a:stCxn id="38" idx="2"/>
            </p:cNvCxnSpPr>
            <p:nvPr/>
          </p:nvCxnSpPr>
          <p:spPr>
            <a:xfrm>
              <a:off x="2575172" y="1020723"/>
              <a:ext cx="2487506" cy="1599466"/>
            </a:xfrm>
            <a:prstGeom prst="straightConnector1">
              <a:avLst/>
            </a:prstGeom>
            <a:ln w="57150">
              <a:solidFill>
                <a:srgbClr val="2E0CFC"/>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mc:Choice xmlns:a14="http://schemas.microsoft.com/office/drawing/2010/main" Requires="a14">
            <p:sp>
              <p:nvSpPr>
                <p:cNvPr id="38" name="TextBox 37"/>
                <p:cNvSpPr txBox="1"/>
                <p:nvPr/>
              </p:nvSpPr>
              <p:spPr>
                <a:xfrm>
                  <a:off x="2026047" y="466725"/>
                  <a:ext cx="1098249"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−3 </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p:sp>
              <p:nvSpPr>
                <p:cNvPr id="38" name="TextBox 37"/>
                <p:cNvSpPr txBox="1">
                  <a:spLocks noRot="1" noChangeAspect="1" noMove="1" noResize="1" noEditPoints="1" noAdjustHandles="1" noChangeArrowheads="1" noChangeShapeType="1" noTextEdit="1"/>
                </p:cNvSpPr>
                <p:nvPr/>
              </p:nvSpPr>
              <p:spPr>
                <a:xfrm>
                  <a:off x="2026047" y="466725"/>
                  <a:ext cx="1098249" cy="553998"/>
                </a:xfrm>
                <a:prstGeom prst="rect">
                  <a:avLst/>
                </a:prstGeom>
                <a:blipFill>
                  <a:blip r:embed="rId9"/>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39" name="TextBox 38"/>
                <p:cNvSpPr txBox="1"/>
                <p:nvPr/>
              </p:nvSpPr>
              <p:spPr>
                <a:xfrm>
                  <a:off x="3330238" y="497989"/>
                  <a:ext cx="1046953"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−2</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p:sp>
              <p:nvSpPr>
                <p:cNvPr id="39" name="TextBox 38"/>
                <p:cNvSpPr txBox="1">
                  <a:spLocks noRot="1" noChangeAspect="1" noMove="1" noResize="1" noEditPoints="1" noAdjustHandles="1" noChangeArrowheads="1" noChangeShapeType="1" noTextEdit="1"/>
                </p:cNvSpPr>
                <p:nvPr/>
              </p:nvSpPr>
              <p:spPr>
                <a:xfrm>
                  <a:off x="3330238" y="497989"/>
                  <a:ext cx="1046953" cy="553998"/>
                </a:xfrm>
                <a:prstGeom prst="rect">
                  <a:avLst/>
                </a:prstGeom>
                <a:blipFill>
                  <a:blip r:embed="rId10"/>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40" name="TextBox 39"/>
                <p:cNvSpPr txBox="1"/>
                <p:nvPr/>
              </p:nvSpPr>
              <p:spPr>
                <a:xfrm>
                  <a:off x="4711363" y="497989"/>
                  <a:ext cx="880241"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ℏ</m:t>
                        </m:r>
                        <m:r>
                          <a:rPr lang="en-CA" b="0" i="1" smtClean="0">
                            <a:latin typeface="Cambria Math" panose="02040503050406030204" pitchFamily="18" charset="0"/>
                          </a:rPr>
                          <m:t>𝜔</m:t>
                        </m:r>
                        <m:r>
                          <a:rPr lang="en-CA" b="0" i="1" smtClean="0">
                            <a:latin typeface="Cambria Math" panose="02040503050406030204" pitchFamily="18" charset="0"/>
                          </a:rPr>
                          <m:t>−</m:t>
                        </m:r>
                        <m:f>
                          <m:fPr>
                            <m:ctrlPr>
                              <a:rPr lang="en-CA" b="0" i="1" smtClean="0">
                                <a:latin typeface="Cambria Math" panose="02040503050406030204" pitchFamily="18" charset="0"/>
                              </a:rPr>
                            </m:ctrlPr>
                          </m:fPr>
                          <m:num>
                            <m:sSup>
                              <m:sSupPr>
                                <m:ctrlPr>
                                  <a:rPr lang="en-CA" b="0" i="1" smtClean="0">
                                    <a:latin typeface="Cambria Math" panose="02040503050406030204" pitchFamily="18" charset="0"/>
                                  </a:rPr>
                                </m:ctrlPr>
                              </m:sSupPr>
                              <m:e>
                                <m:r>
                                  <a:rPr lang="en-CA" b="0" i="1" smtClean="0">
                                    <a:latin typeface="Cambria Math" panose="02040503050406030204" pitchFamily="18" charset="0"/>
                                  </a:rPr>
                                  <m:t>ℏ</m:t>
                                </m:r>
                              </m:e>
                              <m:sup>
                                <m:r>
                                  <a:rPr lang="en-CA" b="0" i="1" smtClean="0">
                                    <a:latin typeface="Cambria Math" panose="02040503050406030204" pitchFamily="18" charset="0"/>
                                  </a:rPr>
                                  <m:t>2</m:t>
                                </m:r>
                              </m:sup>
                            </m:sSup>
                          </m:num>
                          <m:den>
                            <m:r>
                              <a:rPr lang="en-CA" b="0" i="1" smtClean="0">
                                <a:latin typeface="Cambria Math" panose="02040503050406030204" pitchFamily="18" charset="0"/>
                              </a:rPr>
                              <m:t>𝐼</m:t>
                            </m:r>
                          </m:den>
                        </m:f>
                      </m:oMath>
                    </m:oMathPara>
                  </a14:m>
                  <a:endParaRPr lang="en-CA" dirty="0"/>
                </a:p>
              </p:txBody>
            </p:sp>
          </mc:Choice>
          <mc:Fallback>
            <p:sp>
              <p:nvSpPr>
                <p:cNvPr id="40" name="TextBox 39"/>
                <p:cNvSpPr txBox="1">
                  <a:spLocks noRot="1" noChangeAspect="1" noMove="1" noResize="1" noEditPoints="1" noAdjustHandles="1" noChangeArrowheads="1" noChangeShapeType="1" noTextEdit="1"/>
                </p:cNvSpPr>
                <p:nvPr/>
              </p:nvSpPr>
              <p:spPr>
                <a:xfrm>
                  <a:off x="4711363" y="497989"/>
                  <a:ext cx="880241" cy="553998"/>
                </a:xfrm>
                <a:prstGeom prst="rect">
                  <a:avLst/>
                </a:prstGeom>
                <a:blipFill>
                  <a:blip r:embed="rId11"/>
                  <a:stretch>
                    <a:fillRect/>
                  </a:stretch>
                </a:blipFill>
              </p:spPr>
              <p:txBody>
                <a:bodyPr/>
                <a:lstStyle/>
                <a:p>
                  <a:r>
                    <a:rPr lang="en-CA">
                      <a:noFill/>
                    </a:rPr>
                    <a:t> </a:t>
                  </a:r>
                </a:p>
              </p:txBody>
            </p:sp>
          </mc:Fallback>
        </mc:AlternateContent>
        <p:cxnSp>
          <p:nvCxnSpPr>
            <p:cNvPr id="42" name="Straight Arrow Connector 41"/>
            <p:cNvCxnSpPr>
              <a:cxnSpLocks/>
            </p:cNvCxnSpPr>
            <p:nvPr/>
          </p:nvCxnSpPr>
          <p:spPr>
            <a:xfrm>
              <a:off x="3739469" y="896194"/>
              <a:ext cx="1694852" cy="1755259"/>
            </a:xfrm>
            <a:prstGeom prst="straightConnector1">
              <a:avLst/>
            </a:prstGeom>
            <a:ln w="57150">
              <a:solidFill>
                <a:srgbClr val="2E0CFC"/>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43" name="Straight Arrow Connector 42"/>
            <p:cNvCxnSpPr>
              <a:cxnSpLocks/>
            </p:cNvCxnSpPr>
            <p:nvPr/>
          </p:nvCxnSpPr>
          <p:spPr>
            <a:xfrm>
              <a:off x="5111069" y="1020723"/>
              <a:ext cx="812928" cy="2030697"/>
            </a:xfrm>
            <a:prstGeom prst="straightConnector1">
              <a:avLst/>
            </a:prstGeom>
            <a:ln w="57150">
              <a:solidFill>
                <a:srgbClr val="2E0CFC"/>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grpSp>
      <p:sp>
        <p:nvSpPr>
          <p:cNvPr id="47" name="TextBox 46"/>
          <p:cNvSpPr txBox="1"/>
          <p:nvPr/>
        </p:nvSpPr>
        <p:spPr>
          <a:xfrm>
            <a:off x="369227" y="1381720"/>
            <a:ext cx="2410949" cy="923330"/>
          </a:xfrm>
          <a:prstGeom prst="rect">
            <a:avLst/>
          </a:prstGeom>
          <a:noFill/>
        </p:spPr>
        <p:txBody>
          <a:bodyPr wrap="square" rtlCol="0">
            <a:spAutoFit/>
          </a:bodyPr>
          <a:lstStyle/>
          <a:p>
            <a:r>
              <a:rPr lang="en-CA" dirty="0"/>
              <a:t>Actual spectrum of </a:t>
            </a:r>
            <a:r>
              <a:rPr lang="en-CA" dirty="0" err="1"/>
              <a:t>HCl</a:t>
            </a:r>
            <a:r>
              <a:rPr lang="en-CA" dirty="0"/>
              <a:t> molecule in microwave frequency band</a:t>
            </a:r>
          </a:p>
        </p:txBody>
      </p:sp>
      <p:sp>
        <p:nvSpPr>
          <p:cNvPr id="48" name="TextBox 47"/>
          <p:cNvSpPr txBox="1"/>
          <p:nvPr/>
        </p:nvSpPr>
        <p:spPr>
          <a:xfrm>
            <a:off x="10571329" y="2305050"/>
            <a:ext cx="1514618" cy="2031325"/>
          </a:xfrm>
          <a:prstGeom prst="rect">
            <a:avLst/>
          </a:prstGeom>
          <a:noFill/>
        </p:spPr>
        <p:txBody>
          <a:bodyPr wrap="square" rtlCol="0">
            <a:spAutoFit/>
          </a:bodyPr>
          <a:lstStyle/>
          <a:p>
            <a:r>
              <a:rPr lang="en-CA" dirty="0"/>
              <a:t>Spectral peaks are split due to 2 mass isotopes of Chlorine, Cl-35 (75%) and Cl-37 (25%)</a:t>
            </a:r>
          </a:p>
        </p:txBody>
      </p:sp>
      <p:grpSp>
        <p:nvGrpSpPr>
          <p:cNvPr id="3" name="Group 2"/>
          <p:cNvGrpSpPr/>
          <p:nvPr/>
        </p:nvGrpSpPr>
        <p:grpSpPr>
          <a:xfrm>
            <a:off x="5873249" y="4690085"/>
            <a:ext cx="784819" cy="815365"/>
            <a:chOff x="5873249" y="4690085"/>
            <a:chExt cx="784819" cy="815365"/>
          </a:xfrm>
        </p:grpSpPr>
        <p:cxnSp>
          <p:nvCxnSpPr>
            <p:cNvPr id="50" name="Straight Arrow Connector 49"/>
            <p:cNvCxnSpPr>
              <a:cxnSpLocks/>
            </p:cNvCxnSpPr>
            <p:nvPr/>
          </p:nvCxnSpPr>
          <p:spPr>
            <a:xfrm>
              <a:off x="6257129" y="5505450"/>
              <a:ext cx="400939" cy="0"/>
            </a:xfrm>
            <a:prstGeom prst="straightConnector1">
              <a:avLst/>
            </a:prstGeom>
            <a:ln w="5715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53" name="TextBox 52"/>
                <p:cNvSpPr txBox="1"/>
                <p:nvPr/>
              </p:nvSpPr>
              <p:spPr>
                <a:xfrm>
                  <a:off x="6274188" y="4690085"/>
                  <a:ext cx="296491" cy="553998"/>
                </a:xfrm>
                <a:prstGeom prst="rect">
                  <a:avLst/>
                </a:prstGeom>
                <a:noFill/>
                <a:ln>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CA" b="0" i="1" smtClean="0">
                                <a:solidFill>
                                  <a:srgbClr val="FF0000"/>
                                </a:solidFill>
                                <a:latin typeface="Cambria Math" panose="02040503050406030204" pitchFamily="18" charset="0"/>
                              </a:rPr>
                            </m:ctrlPr>
                          </m:fPr>
                          <m:num>
                            <m:sSup>
                              <m:sSupPr>
                                <m:ctrlPr>
                                  <a:rPr lang="en-CA" b="0" i="1" smtClean="0">
                                    <a:solidFill>
                                      <a:srgbClr val="FF0000"/>
                                    </a:solidFill>
                                    <a:latin typeface="Cambria Math" panose="02040503050406030204" pitchFamily="18" charset="0"/>
                                  </a:rPr>
                                </m:ctrlPr>
                              </m:sSupPr>
                              <m:e>
                                <m:r>
                                  <a:rPr lang="en-CA" b="0" i="1" smtClean="0">
                                    <a:solidFill>
                                      <a:srgbClr val="FF0000"/>
                                    </a:solidFill>
                                    <a:latin typeface="Cambria Math" panose="02040503050406030204" pitchFamily="18" charset="0"/>
                                  </a:rPr>
                                  <m:t>ℏ</m:t>
                                </m:r>
                              </m:e>
                              <m:sup>
                                <m:r>
                                  <a:rPr lang="en-CA" b="0" i="1" smtClean="0">
                                    <a:solidFill>
                                      <a:srgbClr val="FF0000"/>
                                    </a:solidFill>
                                    <a:latin typeface="Cambria Math" panose="02040503050406030204" pitchFamily="18" charset="0"/>
                                  </a:rPr>
                                  <m:t>2</m:t>
                                </m:r>
                              </m:sup>
                            </m:sSup>
                          </m:num>
                          <m:den>
                            <m:r>
                              <a:rPr lang="en-CA" b="0" i="1" smtClean="0">
                                <a:solidFill>
                                  <a:srgbClr val="FF0000"/>
                                </a:solidFill>
                                <a:latin typeface="Cambria Math" panose="02040503050406030204" pitchFamily="18" charset="0"/>
                              </a:rPr>
                              <m:t>𝐼</m:t>
                            </m:r>
                          </m:den>
                        </m:f>
                      </m:oMath>
                    </m:oMathPara>
                  </a14:m>
                  <a:endParaRPr lang="en-CA" dirty="0">
                    <a:solidFill>
                      <a:srgbClr val="FF0000"/>
                    </a:solidFill>
                  </a:endParaRPr>
                </a:p>
              </p:txBody>
            </p:sp>
          </mc:Choice>
          <mc:Fallback>
            <p:sp>
              <p:nvSpPr>
                <p:cNvPr id="53" name="TextBox 52"/>
                <p:cNvSpPr txBox="1">
                  <a:spLocks noRot="1" noChangeAspect="1" noMove="1" noResize="1" noEditPoints="1" noAdjustHandles="1" noChangeArrowheads="1" noChangeShapeType="1" noTextEdit="1"/>
                </p:cNvSpPr>
                <p:nvPr/>
              </p:nvSpPr>
              <p:spPr>
                <a:xfrm>
                  <a:off x="6274188" y="4690085"/>
                  <a:ext cx="296491" cy="553998"/>
                </a:xfrm>
                <a:prstGeom prst="rect">
                  <a:avLst/>
                </a:prstGeom>
                <a:blipFill>
                  <a:blip r:embed="rId12"/>
                  <a:stretch>
                    <a:fillRect/>
                  </a:stretch>
                </a:blipFill>
                <a:ln>
                  <a:noFill/>
                </a:ln>
              </p:spPr>
              <p:txBody>
                <a:bodyPr/>
                <a:lstStyle/>
                <a:p>
                  <a:r>
                    <a:rPr lang="en-CA">
                      <a:noFill/>
                    </a:rPr>
                    <a:t> </a:t>
                  </a:r>
                </a:p>
              </p:txBody>
            </p:sp>
          </mc:Fallback>
        </mc:AlternateContent>
        <p:cxnSp>
          <p:nvCxnSpPr>
            <p:cNvPr id="56" name="Straight Arrow Connector 55"/>
            <p:cNvCxnSpPr>
              <a:cxnSpLocks/>
            </p:cNvCxnSpPr>
            <p:nvPr/>
          </p:nvCxnSpPr>
          <p:spPr>
            <a:xfrm>
              <a:off x="5873249" y="5505450"/>
              <a:ext cx="400939" cy="0"/>
            </a:xfrm>
            <a:prstGeom prst="straightConnector1">
              <a:avLst/>
            </a:prstGeom>
            <a:ln w="57150">
              <a:solidFill>
                <a:srgbClr val="2E0CFC"/>
              </a:solidFill>
              <a:headEnd type="triangle"/>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57" name="TextBox 56"/>
                <p:cNvSpPr txBox="1"/>
                <p:nvPr/>
              </p:nvSpPr>
              <p:spPr>
                <a:xfrm>
                  <a:off x="5942838" y="4707856"/>
                  <a:ext cx="296491" cy="553998"/>
                </a:xfrm>
                <a:prstGeom prst="rect">
                  <a:avLst/>
                </a:prstGeom>
                <a:noFill/>
                <a:ln>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CA" b="0" i="1" smtClean="0">
                                <a:solidFill>
                                  <a:srgbClr val="2E0CFC"/>
                                </a:solidFill>
                                <a:latin typeface="Cambria Math" panose="02040503050406030204" pitchFamily="18" charset="0"/>
                              </a:rPr>
                            </m:ctrlPr>
                          </m:fPr>
                          <m:num>
                            <m:sSup>
                              <m:sSupPr>
                                <m:ctrlPr>
                                  <a:rPr lang="en-CA" b="0" i="1" smtClean="0">
                                    <a:solidFill>
                                      <a:srgbClr val="2E0CFC"/>
                                    </a:solidFill>
                                    <a:latin typeface="Cambria Math" panose="02040503050406030204" pitchFamily="18" charset="0"/>
                                  </a:rPr>
                                </m:ctrlPr>
                              </m:sSupPr>
                              <m:e>
                                <m:r>
                                  <a:rPr lang="en-CA" b="0" i="1" smtClean="0">
                                    <a:solidFill>
                                      <a:srgbClr val="2E0CFC"/>
                                    </a:solidFill>
                                    <a:latin typeface="Cambria Math" panose="02040503050406030204" pitchFamily="18" charset="0"/>
                                  </a:rPr>
                                  <m:t>ℏ</m:t>
                                </m:r>
                              </m:e>
                              <m:sup>
                                <m:r>
                                  <a:rPr lang="en-CA" b="0" i="1" smtClean="0">
                                    <a:solidFill>
                                      <a:srgbClr val="2E0CFC"/>
                                    </a:solidFill>
                                    <a:latin typeface="Cambria Math" panose="02040503050406030204" pitchFamily="18" charset="0"/>
                                  </a:rPr>
                                  <m:t>2</m:t>
                                </m:r>
                              </m:sup>
                            </m:sSup>
                          </m:num>
                          <m:den>
                            <m:r>
                              <a:rPr lang="en-CA" b="0" i="1" smtClean="0">
                                <a:solidFill>
                                  <a:srgbClr val="2E0CFC"/>
                                </a:solidFill>
                                <a:latin typeface="Cambria Math" panose="02040503050406030204" pitchFamily="18" charset="0"/>
                              </a:rPr>
                              <m:t>𝐼</m:t>
                            </m:r>
                          </m:den>
                        </m:f>
                      </m:oMath>
                    </m:oMathPara>
                  </a14:m>
                  <a:endParaRPr lang="en-CA" dirty="0">
                    <a:solidFill>
                      <a:srgbClr val="FF0000"/>
                    </a:solidFill>
                  </a:endParaRPr>
                </a:p>
              </p:txBody>
            </p:sp>
          </mc:Choice>
          <mc:Fallback>
            <p:sp>
              <p:nvSpPr>
                <p:cNvPr id="57" name="TextBox 56"/>
                <p:cNvSpPr txBox="1">
                  <a:spLocks noRot="1" noChangeAspect="1" noMove="1" noResize="1" noEditPoints="1" noAdjustHandles="1" noChangeArrowheads="1" noChangeShapeType="1" noTextEdit="1"/>
                </p:cNvSpPr>
                <p:nvPr/>
              </p:nvSpPr>
              <p:spPr>
                <a:xfrm>
                  <a:off x="5942838" y="4707856"/>
                  <a:ext cx="296491" cy="553998"/>
                </a:xfrm>
                <a:prstGeom prst="rect">
                  <a:avLst/>
                </a:prstGeom>
                <a:blipFill>
                  <a:blip r:embed="rId13"/>
                  <a:stretch>
                    <a:fillRect/>
                  </a:stretch>
                </a:blipFill>
                <a:ln>
                  <a:noFill/>
                </a:ln>
              </p:spPr>
              <p:txBody>
                <a:bodyPr/>
                <a:lstStyle/>
                <a:p>
                  <a:r>
                    <a:rPr lang="en-CA">
                      <a:noFill/>
                    </a:rPr>
                    <a:t> </a:t>
                  </a:r>
                </a:p>
              </p:txBody>
            </p:sp>
          </mc:Fallback>
        </mc:AlternateContent>
      </p:grpSp>
    </p:spTree>
    <p:extLst>
      <p:ext uri="{BB962C8B-B14F-4D97-AF65-F5344CB8AC3E}">
        <p14:creationId xmlns:p14="http://schemas.microsoft.com/office/powerpoint/2010/main" val="376319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670047" y="508000"/>
            <a:ext cx="5217666" cy="2502123"/>
            <a:chOff x="2296160" y="508000"/>
            <a:chExt cx="7605266" cy="3601133"/>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6160" y="629920"/>
              <a:ext cx="7605266" cy="3479213"/>
            </a:xfrm>
            <a:prstGeom prst="rect">
              <a:avLst/>
            </a:prstGeom>
          </p:spPr>
        </p:pic>
        <p:sp>
          <p:nvSpPr>
            <p:cNvPr id="3" name="Rectangle 2"/>
            <p:cNvSpPr/>
            <p:nvPr/>
          </p:nvSpPr>
          <p:spPr>
            <a:xfrm>
              <a:off x="4084320" y="508000"/>
              <a:ext cx="4389120" cy="345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5" name="TextBox 4"/>
          <p:cNvSpPr txBox="1"/>
          <p:nvPr/>
        </p:nvSpPr>
        <p:spPr>
          <a:xfrm>
            <a:off x="3342640" y="199628"/>
            <a:ext cx="5872480" cy="369332"/>
          </a:xfrm>
          <a:prstGeom prst="rect">
            <a:avLst/>
          </a:prstGeom>
          <a:noFill/>
        </p:spPr>
        <p:txBody>
          <a:bodyPr wrap="square" rtlCol="0">
            <a:spAutoFit/>
          </a:bodyPr>
          <a:lstStyle/>
          <a:p>
            <a:r>
              <a:rPr lang="en-CA" dirty="0"/>
              <a:t>A number of other features show up in spectra like this one:</a:t>
            </a:r>
          </a:p>
        </p:txBody>
      </p:sp>
      <p:sp>
        <p:nvSpPr>
          <p:cNvPr id="6" name="TextBox 5"/>
          <p:cNvSpPr txBox="1"/>
          <p:nvPr/>
        </p:nvSpPr>
        <p:spPr>
          <a:xfrm>
            <a:off x="1554480" y="3082276"/>
            <a:ext cx="10038080" cy="369332"/>
          </a:xfrm>
          <a:prstGeom prst="rect">
            <a:avLst/>
          </a:prstGeom>
          <a:noFill/>
        </p:spPr>
        <p:txBody>
          <a:bodyPr wrap="square" rtlCol="0">
            <a:spAutoFit/>
          </a:bodyPr>
          <a:lstStyle/>
          <a:p>
            <a:r>
              <a:rPr lang="en-CA" dirty="0"/>
              <a:t>Note that the lines aren’t evenly spaced as we predicted they would be! </a:t>
            </a:r>
          </a:p>
        </p:txBody>
      </p:sp>
      <p:sp>
        <p:nvSpPr>
          <p:cNvPr id="7" name="TextBox 6"/>
          <p:cNvSpPr txBox="1"/>
          <p:nvPr/>
        </p:nvSpPr>
        <p:spPr>
          <a:xfrm>
            <a:off x="5201920" y="3652171"/>
            <a:ext cx="6390640" cy="923330"/>
          </a:xfrm>
          <a:prstGeom prst="rect">
            <a:avLst/>
          </a:prstGeom>
          <a:noFill/>
        </p:spPr>
        <p:txBody>
          <a:bodyPr wrap="square" rtlCol="0">
            <a:spAutoFit/>
          </a:bodyPr>
          <a:lstStyle/>
          <a:p>
            <a:pPr marL="285750" indent="-285750">
              <a:buFont typeface="Arial" panose="020B0604020202020204" pitchFamily="34" charset="0"/>
              <a:buChar char="•"/>
            </a:pPr>
            <a:r>
              <a:rPr lang="en-CA" dirty="0"/>
              <a:t>We assumed the moment of inertia is constant, but this isn’t quite true. As the molecule rotates, it stretches out a bit and this decreases the rotational energy, especially for large </a:t>
            </a:r>
            <a:r>
              <a:rPr lang="en-CA" i="1" dirty="0"/>
              <a:t>l</a:t>
            </a:r>
            <a:r>
              <a:rPr lang="en-CA" dirty="0"/>
              <a:t>!</a:t>
            </a:r>
          </a:p>
        </p:txBody>
      </p:sp>
      <p:sp>
        <p:nvSpPr>
          <p:cNvPr id="8" name="TextBox 7"/>
          <p:cNvSpPr txBox="1"/>
          <p:nvPr/>
        </p:nvSpPr>
        <p:spPr>
          <a:xfrm>
            <a:off x="1554480" y="4765539"/>
            <a:ext cx="9946640" cy="369332"/>
          </a:xfrm>
          <a:prstGeom prst="rect">
            <a:avLst/>
          </a:prstGeom>
          <a:noFill/>
        </p:spPr>
        <p:txBody>
          <a:bodyPr wrap="square" rtlCol="0">
            <a:spAutoFit/>
          </a:bodyPr>
          <a:lstStyle/>
          <a:p>
            <a:r>
              <a:rPr lang="en-CA" dirty="0"/>
              <a:t>The shape of the spectrum changes. Why are some lines more intense than others?</a:t>
            </a:r>
          </a:p>
        </p:txBody>
      </p:sp>
      <p:grpSp>
        <p:nvGrpSpPr>
          <p:cNvPr id="11" name="Group 10"/>
          <p:cNvGrpSpPr/>
          <p:nvPr/>
        </p:nvGrpSpPr>
        <p:grpSpPr>
          <a:xfrm>
            <a:off x="5201920" y="5324909"/>
            <a:ext cx="6818630" cy="1170609"/>
            <a:chOff x="5201920" y="5324909"/>
            <a:chExt cx="6818630" cy="1170609"/>
          </a:xfrm>
        </p:grpSpPr>
        <p:sp>
          <p:nvSpPr>
            <p:cNvPr id="9" name="TextBox 8"/>
            <p:cNvSpPr txBox="1"/>
            <p:nvPr/>
          </p:nvSpPr>
          <p:spPr>
            <a:xfrm>
              <a:off x="5201920" y="5324909"/>
              <a:ext cx="6818630" cy="646331"/>
            </a:xfrm>
            <a:prstGeom prst="rect">
              <a:avLst/>
            </a:prstGeom>
            <a:noFill/>
          </p:spPr>
          <p:txBody>
            <a:bodyPr wrap="square" rtlCol="0">
              <a:spAutoFit/>
            </a:bodyPr>
            <a:lstStyle/>
            <a:p>
              <a:pPr marL="285750" indent="-285750">
                <a:buFont typeface="Arial" panose="020B0604020202020204" pitchFamily="34" charset="0"/>
                <a:buChar char="•"/>
              </a:pPr>
              <a:r>
                <a:rPr lang="en-CA" dirty="0"/>
                <a:t>The population of an orbital level depends on the degeneracy (2l+1), and an exponential factor:</a:t>
              </a:r>
            </a:p>
          </p:txBody>
        </p:sp>
        <mc:AlternateContent xmlns:mc="http://schemas.openxmlformats.org/markup-compatibility/2006" xmlns:a14="http://schemas.microsoft.com/office/drawing/2010/main">
          <mc:Choice Requires="a14">
            <p:sp>
              <p:nvSpPr>
                <p:cNvPr id="10" name="TextBox 9"/>
                <p:cNvSpPr txBox="1"/>
                <p:nvPr/>
              </p:nvSpPr>
              <p:spPr>
                <a:xfrm>
                  <a:off x="5963920" y="5964924"/>
                  <a:ext cx="4358640" cy="5305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𝑁</m:t>
                        </m:r>
                        <m:d>
                          <m:dPr>
                            <m:ctrlPr>
                              <a:rPr lang="en-CA" b="0" i="1" smtClean="0">
                                <a:latin typeface="Cambria Math" panose="02040503050406030204" pitchFamily="18" charset="0"/>
                              </a:rPr>
                            </m:ctrlPr>
                          </m:dPr>
                          <m:e>
                            <m:r>
                              <a:rPr lang="en-CA" b="0" i="1" smtClean="0">
                                <a:latin typeface="Cambria Math" panose="02040503050406030204" pitchFamily="18" charset="0"/>
                              </a:rPr>
                              <m:t>𝐸</m:t>
                            </m:r>
                          </m:e>
                        </m:d>
                        <m:r>
                          <a:rPr lang="en-CA" b="0" i="1" smtClean="0">
                            <a:latin typeface="Cambria Math" panose="02040503050406030204" pitchFamily="18" charset="0"/>
                          </a:rPr>
                          <m:t>=</m:t>
                        </m:r>
                        <m:d>
                          <m:dPr>
                            <m:ctrlPr>
                              <a:rPr lang="en-CA" b="0" i="1" smtClean="0">
                                <a:latin typeface="Cambria Math" panose="02040503050406030204" pitchFamily="18" charset="0"/>
                              </a:rPr>
                            </m:ctrlPr>
                          </m:dPr>
                          <m:e>
                            <m:r>
                              <a:rPr lang="en-CA" b="0" i="1" smtClean="0">
                                <a:latin typeface="Cambria Math" panose="02040503050406030204" pitchFamily="18" charset="0"/>
                              </a:rPr>
                              <m:t>2</m:t>
                            </m:r>
                            <m:r>
                              <a:rPr lang="en-CA" b="0" i="1" smtClean="0">
                                <a:latin typeface="Cambria Math" panose="02040503050406030204" pitchFamily="18" charset="0"/>
                              </a:rPr>
                              <m:t>𝑙</m:t>
                            </m:r>
                            <m:r>
                              <a:rPr lang="en-CA" b="0" i="1" smtClean="0">
                                <a:latin typeface="Cambria Math" panose="02040503050406030204" pitchFamily="18" charset="0"/>
                              </a:rPr>
                              <m:t>+1</m:t>
                            </m:r>
                          </m:e>
                        </m:d>
                        <m:sSup>
                          <m:sSupPr>
                            <m:ctrlPr>
                              <a:rPr lang="en-CA" b="0" i="1" smtClean="0">
                                <a:latin typeface="Cambria Math" panose="02040503050406030204" pitchFamily="18" charset="0"/>
                              </a:rPr>
                            </m:ctrlPr>
                          </m:sSupPr>
                          <m:e>
                            <m:r>
                              <a:rPr lang="en-CA" b="0" i="1" smtClean="0">
                                <a:latin typeface="Cambria Math" panose="02040503050406030204" pitchFamily="18" charset="0"/>
                              </a:rPr>
                              <m:t>𝑒</m:t>
                            </m:r>
                          </m:e>
                          <m:sup>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𝐸</m:t>
                                </m:r>
                              </m:num>
                              <m:den>
                                <m:sSub>
                                  <m:sSubPr>
                                    <m:ctrlPr>
                                      <a:rPr lang="en-CA" b="0" i="1" smtClean="0">
                                        <a:latin typeface="Cambria Math" panose="02040503050406030204" pitchFamily="18" charset="0"/>
                                      </a:rPr>
                                    </m:ctrlPr>
                                  </m:sSubPr>
                                  <m:e>
                                    <m:r>
                                      <a:rPr lang="en-CA" b="0" i="1" smtClean="0">
                                        <a:latin typeface="Cambria Math" panose="02040503050406030204" pitchFamily="18" charset="0"/>
                                      </a:rPr>
                                      <m:t>𝑘</m:t>
                                    </m:r>
                                  </m:e>
                                  <m:sub>
                                    <m:r>
                                      <a:rPr lang="en-CA" b="0" i="1" smtClean="0">
                                        <a:latin typeface="Cambria Math" panose="02040503050406030204" pitchFamily="18" charset="0"/>
                                      </a:rPr>
                                      <m:t>𝑏</m:t>
                                    </m:r>
                                  </m:sub>
                                </m:sSub>
                                <m:r>
                                  <a:rPr lang="en-CA" b="0" i="1" smtClean="0">
                                    <a:latin typeface="Cambria Math" panose="02040503050406030204" pitchFamily="18" charset="0"/>
                                  </a:rPr>
                                  <m:t>𝑇</m:t>
                                </m:r>
                              </m:den>
                            </m:f>
                          </m:sup>
                        </m:sSup>
                      </m:oMath>
                    </m:oMathPara>
                  </a14:m>
                  <a:endParaRPr lang="en-CA" dirty="0"/>
                </a:p>
              </p:txBody>
            </p:sp>
          </mc:Choice>
          <mc:Fallback xmlns="">
            <p:sp>
              <p:nvSpPr>
                <p:cNvPr id="10" name="TextBox 9"/>
                <p:cNvSpPr txBox="1">
                  <a:spLocks noRot="1" noChangeAspect="1" noMove="1" noResize="1" noEditPoints="1" noAdjustHandles="1" noChangeArrowheads="1" noChangeShapeType="1" noTextEdit="1"/>
                </p:cNvSpPr>
                <p:nvPr/>
              </p:nvSpPr>
              <p:spPr>
                <a:xfrm>
                  <a:off x="5963920" y="5964924"/>
                  <a:ext cx="4358640" cy="530594"/>
                </a:xfrm>
                <a:prstGeom prst="rect">
                  <a:avLst/>
                </a:prstGeom>
                <a:blipFill>
                  <a:blip r:embed="rId3"/>
                  <a:stretch>
                    <a:fillRect/>
                  </a:stretch>
                </a:blipFill>
              </p:spPr>
              <p:txBody>
                <a:bodyPr/>
                <a:lstStyle/>
                <a:p>
                  <a:r>
                    <a:rPr lang="en-CA">
                      <a:noFill/>
                    </a:rPr>
                    <a:t> </a:t>
                  </a:r>
                </a:p>
              </p:txBody>
            </p:sp>
          </mc:Fallback>
        </mc:AlternateContent>
      </p:grpSp>
    </p:spTree>
    <p:extLst>
      <p:ext uri="{BB962C8B-B14F-4D97-AF65-F5344CB8AC3E}">
        <p14:creationId xmlns:p14="http://schemas.microsoft.com/office/powerpoint/2010/main" val="216663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3174365" y="474910"/>
            <a:ext cx="6641484" cy="6041291"/>
            <a:chOff x="4124960" y="542220"/>
            <a:chExt cx="6641484" cy="6041291"/>
          </a:xfrm>
        </p:grpSpPr>
        <p:grpSp>
          <p:nvGrpSpPr>
            <p:cNvPr id="21" name="Group 20"/>
            <p:cNvGrpSpPr/>
            <p:nvPr/>
          </p:nvGrpSpPr>
          <p:grpSpPr>
            <a:xfrm>
              <a:off x="4124960" y="5161280"/>
              <a:ext cx="4673600" cy="904240"/>
              <a:chOff x="4124960" y="5161280"/>
              <a:chExt cx="4673600" cy="904240"/>
            </a:xfrm>
          </p:grpSpPr>
          <p:cxnSp>
            <p:nvCxnSpPr>
              <p:cNvPr id="3" name="Straight Connector 2"/>
              <p:cNvCxnSpPr>
                <a:cxnSpLocks/>
              </p:cNvCxnSpPr>
              <p:nvPr/>
            </p:nvCxnSpPr>
            <p:spPr>
              <a:xfrm>
                <a:off x="4124960" y="6065520"/>
                <a:ext cx="4673600" cy="0"/>
              </a:xfrm>
              <a:prstGeom prst="line">
                <a:avLst/>
              </a:prstGeom>
              <a:ln w="57150">
                <a:solidFill>
                  <a:schemeClr val="tx1"/>
                </a:solidFill>
              </a:ln>
            </p:spPr>
            <p:style>
              <a:lnRef idx="3">
                <a:schemeClr val="dk1"/>
              </a:lnRef>
              <a:fillRef idx="0">
                <a:schemeClr val="dk1"/>
              </a:fillRef>
              <a:effectRef idx="2">
                <a:schemeClr val="dk1"/>
              </a:effectRef>
              <a:fontRef idx="minor">
                <a:schemeClr val="tx1"/>
              </a:fontRef>
            </p:style>
          </p:cxnSp>
          <p:cxnSp>
            <p:nvCxnSpPr>
              <p:cNvPr id="4" name="Straight Connector 3"/>
              <p:cNvCxnSpPr>
                <a:cxnSpLocks/>
              </p:cNvCxnSpPr>
              <p:nvPr/>
            </p:nvCxnSpPr>
            <p:spPr>
              <a:xfrm>
                <a:off x="4124960" y="5770880"/>
                <a:ext cx="4673600" cy="0"/>
              </a:xfrm>
              <a:prstGeom prst="line">
                <a:avLst/>
              </a:prstGeom>
              <a:ln w="57150">
                <a:solidFill>
                  <a:schemeClr val="tx1"/>
                </a:solidFill>
              </a:ln>
            </p:spPr>
            <p:style>
              <a:lnRef idx="3">
                <a:schemeClr val="dk1"/>
              </a:lnRef>
              <a:fillRef idx="0">
                <a:schemeClr val="dk1"/>
              </a:fillRef>
              <a:effectRef idx="2">
                <a:schemeClr val="dk1"/>
              </a:effectRef>
              <a:fontRef idx="minor">
                <a:schemeClr val="tx1"/>
              </a:fontRef>
            </p:style>
          </p:cxnSp>
          <p:cxnSp>
            <p:nvCxnSpPr>
              <p:cNvPr id="5" name="Straight Connector 4"/>
              <p:cNvCxnSpPr>
                <a:cxnSpLocks/>
              </p:cNvCxnSpPr>
              <p:nvPr/>
            </p:nvCxnSpPr>
            <p:spPr>
              <a:xfrm>
                <a:off x="4124960" y="5445760"/>
                <a:ext cx="4673600" cy="0"/>
              </a:xfrm>
              <a:prstGeom prst="line">
                <a:avLst/>
              </a:prstGeom>
              <a:ln w="57150">
                <a:solidFill>
                  <a:schemeClr val="tx1"/>
                </a:solidFill>
              </a:ln>
            </p:spPr>
            <p:style>
              <a:lnRef idx="3">
                <a:schemeClr val="dk1"/>
              </a:lnRef>
              <a:fillRef idx="0">
                <a:schemeClr val="dk1"/>
              </a:fillRef>
              <a:effectRef idx="2">
                <a:schemeClr val="dk1"/>
              </a:effectRef>
              <a:fontRef idx="minor">
                <a:schemeClr val="tx1"/>
              </a:fontRef>
            </p:style>
          </p:cxnSp>
          <p:cxnSp>
            <p:nvCxnSpPr>
              <p:cNvPr id="6" name="Straight Connector 5"/>
              <p:cNvCxnSpPr>
                <a:cxnSpLocks/>
              </p:cNvCxnSpPr>
              <p:nvPr/>
            </p:nvCxnSpPr>
            <p:spPr>
              <a:xfrm>
                <a:off x="4124960" y="5161280"/>
                <a:ext cx="4673600" cy="0"/>
              </a:xfrm>
              <a:prstGeom prst="line">
                <a:avLst/>
              </a:prstGeom>
              <a:ln w="57150">
                <a:solidFill>
                  <a:schemeClr val="tx1"/>
                </a:solidFill>
              </a:ln>
            </p:spPr>
            <p:style>
              <a:lnRef idx="3">
                <a:schemeClr val="dk1"/>
              </a:lnRef>
              <a:fillRef idx="0">
                <a:schemeClr val="dk1"/>
              </a:fillRef>
              <a:effectRef idx="2">
                <a:schemeClr val="dk1"/>
              </a:effectRef>
              <a:fontRef idx="minor">
                <a:schemeClr val="tx1"/>
              </a:fontRef>
            </p:style>
          </p:cxnSp>
        </p:grpSp>
        <p:grpSp>
          <p:nvGrpSpPr>
            <p:cNvPr id="20" name="Group 19"/>
            <p:cNvGrpSpPr/>
            <p:nvPr/>
          </p:nvGrpSpPr>
          <p:grpSpPr>
            <a:xfrm>
              <a:off x="4124960" y="680719"/>
              <a:ext cx="4673600" cy="904240"/>
              <a:chOff x="4013200" y="660400"/>
              <a:chExt cx="4673600" cy="904240"/>
            </a:xfrm>
          </p:grpSpPr>
          <p:cxnSp>
            <p:nvCxnSpPr>
              <p:cNvPr id="16" name="Straight Connector 15"/>
              <p:cNvCxnSpPr>
                <a:cxnSpLocks/>
              </p:cNvCxnSpPr>
              <p:nvPr/>
            </p:nvCxnSpPr>
            <p:spPr>
              <a:xfrm>
                <a:off x="4013200" y="1564640"/>
                <a:ext cx="4673600" cy="0"/>
              </a:xfrm>
              <a:prstGeom prst="line">
                <a:avLst/>
              </a:prstGeom>
              <a:ln w="57150">
                <a:solidFill>
                  <a:schemeClr val="tx1"/>
                </a:solidFill>
              </a:ln>
            </p:spPr>
            <p:style>
              <a:lnRef idx="3">
                <a:schemeClr val="dk1"/>
              </a:lnRef>
              <a:fillRef idx="0">
                <a:schemeClr val="dk1"/>
              </a:fillRef>
              <a:effectRef idx="2">
                <a:schemeClr val="dk1"/>
              </a:effectRef>
              <a:fontRef idx="minor">
                <a:schemeClr val="tx1"/>
              </a:fontRef>
            </p:style>
          </p:cxnSp>
          <p:cxnSp>
            <p:nvCxnSpPr>
              <p:cNvPr id="17" name="Straight Connector 16"/>
              <p:cNvCxnSpPr>
                <a:cxnSpLocks/>
              </p:cNvCxnSpPr>
              <p:nvPr/>
            </p:nvCxnSpPr>
            <p:spPr>
              <a:xfrm>
                <a:off x="4013200" y="1270000"/>
                <a:ext cx="4673600" cy="0"/>
              </a:xfrm>
              <a:prstGeom prst="line">
                <a:avLst/>
              </a:prstGeom>
              <a:ln w="57150">
                <a:solidFill>
                  <a:schemeClr val="tx1"/>
                </a:solidFill>
              </a:ln>
            </p:spPr>
            <p:style>
              <a:lnRef idx="3">
                <a:schemeClr val="dk1"/>
              </a:lnRef>
              <a:fillRef idx="0">
                <a:schemeClr val="dk1"/>
              </a:fillRef>
              <a:effectRef idx="2">
                <a:schemeClr val="dk1"/>
              </a:effectRef>
              <a:fontRef idx="minor">
                <a:schemeClr val="tx1"/>
              </a:fontRef>
            </p:style>
          </p:cxnSp>
          <p:cxnSp>
            <p:nvCxnSpPr>
              <p:cNvPr id="18" name="Straight Connector 17"/>
              <p:cNvCxnSpPr>
                <a:cxnSpLocks/>
              </p:cNvCxnSpPr>
              <p:nvPr/>
            </p:nvCxnSpPr>
            <p:spPr>
              <a:xfrm>
                <a:off x="4013200" y="944880"/>
                <a:ext cx="4673600" cy="0"/>
              </a:xfrm>
              <a:prstGeom prst="line">
                <a:avLst/>
              </a:prstGeom>
              <a:ln w="57150">
                <a:solidFill>
                  <a:schemeClr val="tx1"/>
                </a:solidFill>
              </a:ln>
            </p:spPr>
            <p:style>
              <a:lnRef idx="3">
                <a:schemeClr val="dk1"/>
              </a:lnRef>
              <a:fillRef idx="0">
                <a:schemeClr val="dk1"/>
              </a:fillRef>
              <a:effectRef idx="2">
                <a:schemeClr val="dk1"/>
              </a:effectRef>
              <a:fontRef idx="minor">
                <a:schemeClr val="tx1"/>
              </a:fontRef>
            </p:style>
          </p:cxnSp>
          <p:cxnSp>
            <p:nvCxnSpPr>
              <p:cNvPr id="19" name="Straight Connector 18"/>
              <p:cNvCxnSpPr>
                <a:cxnSpLocks/>
              </p:cNvCxnSpPr>
              <p:nvPr/>
            </p:nvCxnSpPr>
            <p:spPr>
              <a:xfrm>
                <a:off x="4013200" y="660400"/>
                <a:ext cx="4673600" cy="0"/>
              </a:xfrm>
              <a:prstGeom prst="line">
                <a:avLst/>
              </a:prstGeom>
              <a:ln w="57150">
                <a:solidFill>
                  <a:schemeClr val="tx1"/>
                </a:solidFill>
              </a:ln>
            </p:spPr>
            <p:style>
              <a:lnRef idx="3">
                <a:schemeClr val="dk1"/>
              </a:lnRef>
              <a:fillRef idx="0">
                <a:schemeClr val="dk1"/>
              </a:fillRef>
              <a:effectRef idx="2">
                <a:schemeClr val="dk1"/>
              </a:effectRef>
              <a:fontRef idx="minor">
                <a:schemeClr val="tx1"/>
              </a:fontRef>
            </p:style>
          </p:cxnSp>
        </p:grpSp>
        <p:grpSp>
          <p:nvGrpSpPr>
            <p:cNvPr id="26" name="Group 25"/>
            <p:cNvGrpSpPr/>
            <p:nvPr/>
          </p:nvGrpSpPr>
          <p:grpSpPr>
            <a:xfrm>
              <a:off x="8910319" y="5022780"/>
              <a:ext cx="561949" cy="1191399"/>
              <a:chOff x="9072879" y="5022780"/>
              <a:chExt cx="561949" cy="1191399"/>
            </a:xfrm>
          </p:grpSpPr>
          <mc:AlternateContent xmlns:mc="http://schemas.openxmlformats.org/markup-compatibility/2006" xmlns:a14="http://schemas.microsoft.com/office/drawing/2010/main">
            <mc:Choice Requires="a14">
              <p:sp>
                <p:nvSpPr>
                  <p:cNvPr id="22" name="TextBox 21"/>
                  <p:cNvSpPr txBox="1"/>
                  <p:nvPr/>
                </p:nvSpPr>
                <p:spPr>
                  <a:xfrm>
                    <a:off x="9072879" y="5937180"/>
                    <a:ext cx="561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=0</m:t>
                          </m:r>
                        </m:oMath>
                      </m:oMathPara>
                    </a14:m>
                    <a:endParaRPr lang="en-CA" dirty="0"/>
                  </a:p>
                </p:txBody>
              </p:sp>
            </mc:Choice>
            <mc:Fallback xmlns="">
              <p:sp>
                <p:nvSpPr>
                  <p:cNvPr id="22" name="TextBox 21"/>
                  <p:cNvSpPr txBox="1">
                    <a:spLocks noRot="1" noChangeAspect="1" noMove="1" noResize="1" noEditPoints="1" noAdjustHandles="1" noChangeArrowheads="1" noChangeShapeType="1" noTextEdit="1"/>
                  </p:cNvSpPr>
                  <p:nvPr/>
                </p:nvSpPr>
                <p:spPr>
                  <a:xfrm>
                    <a:off x="9072879" y="5937180"/>
                    <a:ext cx="561949" cy="276999"/>
                  </a:xfrm>
                  <a:prstGeom prst="rect">
                    <a:avLst/>
                  </a:prstGeom>
                  <a:blipFill>
                    <a:blip r:embed="rId2"/>
                    <a:stretch>
                      <a:fillRect l="-9783" r="-8696" b="-888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9072879" y="5650021"/>
                    <a:ext cx="561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=1</m:t>
                          </m:r>
                        </m:oMath>
                      </m:oMathPara>
                    </a14:m>
                    <a:endParaRPr lang="en-CA" dirty="0"/>
                  </a:p>
                </p:txBody>
              </p:sp>
            </mc:Choice>
            <mc:Fallback xmlns="">
              <p:sp>
                <p:nvSpPr>
                  <p:cNvPr id="23" name="TextBox 22"/>
                  <p:cNvSpPr txBox="1">
                    <a:spLocks noRot="1" noChangeAspect="1" noMove="1" noResize="1" noEditPoints="1" noAdjustHandles="1" noChangeArrowheads="1" noChangeShapeType="1" noTextEdit="1"/>
                  </p:cNvSpPr>
                  <p:nvPr/>
                </p:nvSpPr>
                <p:spPr>
                  <a:xfrm>
                    <a:off x="9072879" y="5650021"/>
                    <a:ext cx="561949" cy="276999"/>
                  </a:xfrm>
                  <a:prstGeom prst="rect">
                    <a:avLst/>
                  </a:prstGeom>
                  <a:blipFill>
                    <a:blip r:embed="rId3"/>
                    <a:stretch>
                      <a:fillRect l="-9783" r="-8696" b="-888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9072879" y="5307260"/>
                    <a:ext cx="561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=2</m:t>
                          </m:r>
                        </m:oMath>
                      </m:oMathPara>
                    </a14:m>
                    <a:endParaRPr lang="en-CA" dirty="0"/>
                  </a:p>
                </p:txBody>
              </p:sp>
            </mc:Choice>
            <mc:Fallback xmlns="">
              <p:sp>
                <p:nvSpPr>
                  <p:cNvPr id="24" name="TextBox 23"/>
                  <p:cNvSpPr txBox="1">
                    <a:spLocks noRot="1" noChangeAspect="1" noMove="1" noResize="1" noEditPoints="1" noAdjustHandles="1" noChangeArrowheads="1" noChangeShapeType="1" noTextEdit="1"/>
                  </p:cNvSpPr>
                  <p:nvPr/>
                </p:nvSpPr>
                <p:spPr>
                  <a:xfrm>
                    <a:off x="9072879" y="5307260"/>
                    <a:ext cx="561949" cy="276999"/>
                  </a:xfrm>
                  <a:prstGeom prst="rect">
                    <a:avLst/>
                  </a:prstGeom>
                  <a:blipFill>
                    <a:blip r:embed="rId4"/>
                    <a:stretch>
                      <a:fillRect l="-9783" r="-8696" b="-888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9072879" y="5022780"/>
                    <a:ext cx="561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=3</m:t>
                          </m:r>
                        </m:oMath>
                      </m:oMathPara>
                    </a14:m>
                    <a:endParaRPr lang="en-CA" dirty="0"/>
                  </a:p>
                </p:txBody>
              </p:sp>
            </mc:Choice>
            <mc:Fallback xmlns="">
              <p:sp>
                <p:nvSpPr>
                  <p:cNvPr id="25" name="TextBox 24"/>
                  <p:cNvSpPr txBox="1">
                    <a:spLocks noRot="1" noChangeAspect="1" noMove="1" noResize="1" noEditPoints="1" noAdjustHandles="1" noChangeArrowheads="1" noChangeShapeType="1" noTextEdit="1"/>
                  </p:cNvSpPr>
                  <p:nvPr/>
                </p:nvSpPr>
                <p:spPr>
                  <a:xfrm>
                    <a:off x="9072879" y="5022780"/>
                    <a:ext cx="561949" cy="276999"/>
                  </a:xfrm>
                  <a:prstGeom prst="rect">
                    <a:avLst/>
                  </a:prstGeom>
                  <a:blipFill>
                    <a:blip r:embed="rId5"/>
                    <a:stretch>
                      <a:fillRect l="-9783" r="-8696" b="-8889"/>
                    </a:stretch>
                  </a:blipFill>
                </p:spPr>
                <p:txBody>
                  <a:bodyPr/>
                  <a:lstStyle/>
                  <a:p>
                    <a:r>
                      <a:rPr lang="en-CA">
                        <a:noFill/>
                      </a:rPr>
                      <a:t> </a:t>
                    </a:r>
                  </a:p>
                </p:txBody>
              </p:sp>
            </mc:Fallback>
          </mc:AlternateContent>
        </p:grpSp>
        <p:grpSp>
          <p:nvGrpSpPr>
            <p:cNvPr id="27" name="Group 26"/>
            <p:cNvGrpSpPr/>
            <p:nvPr/>
          </p:nvGrpSpPr>
          <p:grpSpPr>
            <a:xfrm>
              <a:off x="8910319" y="542220"/>
              <a:ext cx="561949" cy="1191399"/>
              <a:chOff x="9072879" y="5022780"/>
              <a:chExt cx="561949" cy="1191399"/>
            </a:xfrm>
          </p:grpSpPr>
          <mc:AlternateContent xmlns:mc="http://schemas.openxmlformats.org/markup-compatibility/2006" xmlns:a14="http://schemas.microsoft.com/office/drawing/2010/main">
            <mc:Choice Requires="a14">
              <p:sp>
                <p:nvSpPr>
                  <p:cNvPr id="28" name="TextBox 27"/>
                  <p:cNvSpPr txBox="1"/>
                  <p:nvPr/>
                </p:nvSpPr>
                <p:spPr>
                  <a:xfrm>
                    <a:off x="9072879" y="5937180"/>
                    <a:ext cx="561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=0</m:t>
                          </m:r>
                        </m:oMath>
                      </m:oMathPara>
                    </a14:m>
                    <a:endParaRPr lang="en-CA" dirty="0"/>
                  </a:p>
                </p:txBody>
              </p:sp>
            </mc:Choice>
            <mc:Fallback xmlns="">
              <p:sp>
                <p:nvSpPr>
                  <p:cNvPr id="28" name="TextBox 27"/>
                  <p:cNvSpPr txBox="1">
                    <a:spLocks noRot="1" noChangeAspect="1" noMove="1" noResize="1" noEditPoints="1" noAdjustHandles="1" noChangeArrowheads="1" noChangeShapeType="1" noTextEdit="1"/>
                  </p:cNvSpPr>
                  <p:nvPr/>
                </p:nvSpPr>
                <p:spPr>
                  <a:xfrm>
                    <a:off x="9072879" y="5937180"/>
                    <a:ext cx="561949" cy="276999"/>
                  </a:xfrm>
                  <a:prstGeom prst="rect">
                    <a:avLst/>
                  </a:prstGeom>
                  <a:blipFill>
                    <a:blip r:embed="rId2"/>
                    <a:stretch>
                      <a:fillRect l="-9783" r="-8696" b="-888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9072879" y="5650021"/>
                    <a:ext cx="561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=1</m:t>
                          </m:r>
                        </m:oMath>
                      </m:oMathPara>
                    </a14:m>
                    <a:endParaRPr lang="en-CA" dirty="0"/>
                  </a:p>
                </p:txBody>
              </p:sp>
            </mc:Choice>
            <mc:Fallback xmlns="">
              <p:sp>
                <p:nvSpPr>
                  <p:cNvPr id="29" name="TextBox 28"/>
                  <p:cNvSpPr txBox="1">
                    <a:spLocks noRot="1" noChangeAspect="1" noMove="1" noResize="1" noEditPoints="1" noAdjustHandles="1" noChangeArrowheads="1" noChangeShapeType="1" noTextEdit="1"/>
                  </p:cNvSpPr>
                  <p:nvPr/>
                </p:nvSpPr>
                <p:spPr>
                  <a:xfrm>
                    <a:off x="9072879" y="5650021"/>
                    <a:ext cx="561949" cy="276999"/>
                  </a:xfrm>
                  <a:prstGeom prst="rect">
                    <a:avLst/>
                  </a:prstGeom>
                  <a:blipFill>
                    <a:blip r:embed="rId3"/>
                    <a:stretch>
                      <a:fillRect l="-9783" r="-8696" b="-888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9072879" y="5307260"/>
                    <a:ext cx="561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=2</m:t>
                          </m:r>
                        </m:oMath>
                      </m:oMathPara>
                    </a14:m>
                    <a:endParaRPr lang="en-CA" dirty="0"/>
                  </a:p>
                </p:txBody>
              </p:sp>
            </mc:Choice>
            <mc:Fallback xmlns="">
              <p:sp>
                <p:nvSpPr>
                  <p:cNvPr id="30" name="TextBox 29"/>
                  <p:cNvSpPr txBox="1">
                    <a:spLocks noRot="1" noChangeAspect="1" noMove="1" noResize="1" noEditPoints="1" noAdjustHandles="1" noChangeArrowheads="1" noChangeShapeType="1" noTextEdit="1"/>
                  </p:cNvSpPr>
                  <p:nvPr/>
                </p:nvSpPr>
                <p:spPr>
                  <a:xfrm>
                    <a:off x="9072879" y="5307260"/>
                    <a:ext cx="561949" cy="276999"/>
                  </a:xfrm>
                  <a:prstGeom prst="rect">
                    <a:avLst/>
                  </a:prstGeom>
                  <a:blipFill>
                    <a:blip r:embed="rId4"/>
                    <a:stretch>
                      <a:fillRect l="-9783" r="-8696" b="-888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9072879" y="5022780"/>
                    <a:ext cx="561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=3</m:t>
                          </m:r>
                        </m:oMath>
                      </m:oMathPara>
                    </a14:m>
                    <a:endParaRPr lang="en-CA" dirty="0"/>
                  </a:p>
                </p:txBody>
              </p:sp>
            </mc:Choice>
            <mc:Fallback xmlns="">
              <p:sp>
                <p:nvSpPr>
                  <p:cNvPr id="31" name="TextBox 30"/>
                  <p:cNvSpPr txBox="1">
                    <a:spLocks noRot="1" noChangeAspect="1" noMove="1" noResize="1" noEditPoints="1" noAdjustHandles="1" noChangeArrowheads="1" noChangeShapeType="1" noTextEdit="1"/>
                  </p:cNvSpPr>
                  <p:nvPr/>
                </p:nvSpPr>
                <p:spPr>
                  <a:xfrm>
                    <a:off x="9072879" y="5022780"/>
                    <a:ext cx="561949" cy="276999"/>
                  </a:xfrm>
                  <a:prstGeom prst="rect">
                    <a:avLst/>
                  </a:prstGeom>
                  <a:blipFill>
                    <a:blip r:embed="rId5"/>
                    <a:stretch>
                      <a:fillRect l="-9783" r="-8696" b="-8889"/>
                    </a:stretch>
                  </a:blipFill>
                </p:spPr>
                <p:txBody>
                  <a:bodyPr/>
                  <a:lstStyle/>
                  <a:p>
                    <a:r>
                      <a:rPr lang="en-CA">
                        <a:noFill/>
                      </a:rPr>
                      <a:t> </a:t>
                    </a:r>
                  </a:p>
                </p:txBody>
              </p:sp>
            </mc:Fallback>
          </mc:AlternateContent>
        </p:grpSp>
        <p:cxnSp>
          <p:nvCxnSpPr>
            <p:cNvPr id="33" name="Straight Arrow Connector 32"/>
            <p:cNvCxnSpPr>
              <a:cxnSpLocks/>
            </p:cNvCxnSpPr>
            <p:nvPr/>
          </p:nvCxnSpPr>
          <p:spPr>
            <a:xfrm flipV="1">
              <a:off x="7355840" y="1297801"/>
              <a:ext cx="0" cy="4767719"/>
            </a:xfrm>
            <a:prstGeom prst="straightConnector1">
              <a:avLst/>
            </a:prstGeom>
            <a:ln w="57150">
              <a:solidFill>
                <a:srgbClr val="FF0000"/>
              </a:solidFill>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34" name="Straight Arrow Connector 33"/>
            <p:cNvCxnSpPr>
              <a:cxnSpLocks/>
            </p:cNvCxnSpPr>
            <p:nvPr/>
          </p:nvCxnSpPr>
          <p:spPr>
            <a:xfrm flipV="1">
              <a:off x="7660640" y="965199"/>
              <a:ext cx="0" cy="4823321"/>
            </a:xfrm>
            <a:prstGeom prst="straightConnector1">
              <a:avLst/>
            </a:prstGeom>
            <a:ln w="57150">
              <a:solidFill>
                <a:srgbClr val="FF0000"/>
              </a:solidFill>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37" name="Straight Arrow Connector 36"/>
            <p:cNvCxnSpPr>
              <a:cxnSpLocks/>
            </p:cNvCxnSpPr>
            <p:nvPr/>
          </p:nvCxnSpPr>
          <p:spPr>
            <a:xfrm flipV="1">
              <a:off x="8006080" y="680719"/>
              <a:ext cx="0" cy="4765040"/>
            </a:xfrm>
            <a:prstGeom prst="straightConnector1">
              <a:avLst/>
            </a:prstGeom>
            <a:ln w="57150">
              <a:solidFill>
                <a:srgbClr val="FF0000"/>
              </a:solidFill>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p:cNvSpPr txBox="1"/>
                <p:nvPr/>
              </p:nvSpPr>
              <p:spPr>
                <a:xfrm>
                  <a:off x="7187960" y="6214179"/>
                  <a:ext cx="122584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 +1</m:t>
                        </m:r>
                      </m:oMath>
                    </m:oMathPara>
                  </a14:m>
                  <a:endParaRPr lang="en-CA" sz="2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7187960" y="6214179"/>
                  <a:ext cx="1225848" cy="369332"/>
                </a:xfrm>
                <a:prstGeom prst="rect">
                  <a:avLst/>
                </a:prstGeom>
                <a:blipFill>
                  <a:blip r:embed="rId6"/>
                  <a:stretch>
                    <a:fillRect l="-4975" r="-5970" b="-6557"/>
                  </a:stretch>
                </a:blipFill>
              </p:spPr>
              <p:txBody>
                <a:bodyPr/>
                <a:lstStyle/>
                <a:p>
                  <a:r>
                    <a:rPr lang="en-CA">
                      <a:noFill/>
                    </a:rPr>
                    <a:t> </a:t>
                  </a:r>
                </a:p>
              </p:txBody>
            </p:sp>
          </mc:Fallback>
        </mc:AlternateContent>
        <p:cxnSp>
          <p:nvCxnSpPr>
            <p:cNvPr id="40" name="Straight Arrow Connector 39"/>
            <p:cNvCxnSpPr>
              <a:cxnSpLocks/>
            </p:cNvCxnSpPr>
            <p:nvPr/>
          </p:nvCxnSpPr>
          <p:spPr>
            <a:xfrm flipV="1">
              <a:off x="5374640" y="1584959"/>
              <a:ext cx="0" cy="4203562"/>
            </a:xfrm>
            <a:prstGeom prst="straightConnector1">
              <a:avLst/>
            </a:prstGeom>
            <a:ln w="57150">
              <a:solidFill>
                <a:srgbClr val="FF0000"/>
              </a:solidFill>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42" name="Straight Arrow Connector 41"/>
            <p:cNvCxnSpPr>
              <a:cxnSpLocks/>
            </p:cNvCxnSpPr>
            <p:nvPr/>
          </p:nvCxnSpPr>
          <p:spPr>
            <a:xfrm flipV="1">
              <a:off x="5049520" y="1275078"/>
              <a:ext cx="0" cy="4203562"/>
            </a:xfrm>
            <a:prstGeom prst="straightConnector1">
              <a:avLst/>
            </a:prstGeom>
            <a:ln w="57150">
              <a:solidFill>
                <a:srgbClr val="FF0000"/>
              </a:solidFill>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43" name="Straight Arrow Connector 42"/>
            <p:cNvCxnSpPr>
              <a:cxnSpLocks/>
            </p:cNvCxnSpPr>
            <p:nvPr/>
          </p:nvCxnSpPr>
          <p:spPr>
            <a:xfrm flipV="1">
              <a:off x="4704080" y="965199"/>
              <a:ext cx="0" cy="4203562"/>
            </a:xfrm>
            <a:prstGeom prst="straightConnector1">
              <a:avLst/>
            </a:prstGeom>
            <a:ln w="57150">
              <a:solidFill>
                <a:srgbClr val="FF0000"/>
              </a:solidFill>
              <a:headEnd type="none" w="med" len="med"/>
              <a:tailEnd type="arrow" w="med" len="med"/>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4394455" y="6214179"/>
                  <a:ext cx="115852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m:oMathPara>
                  </a14:m>
                  <a:endParaRPr lang="en-CA" sz="2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394455" y="6214179"/>
                  <a:ext cx="1158522" cy="369332"/>
                </a:xfrm>
                <a:prstGeom prst="rect">
                  <a:avLst/>
                </a:prstGeom>
                <a:blipFill>
                  <a:blip r:embed="rId7"/>
                  <a:stretch>
                    <a:fillRect l="-6316" r="-5789" b="-6557"/>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9801885" y="920987"/>
                  <a:ext cx="9645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=1</m:t>
                        </m:r>
                      </m:oMath>
                    </m:oMathPara>
                  </a14:m>
                  <a:endParaRPr lang="en-CA" sz="2400" dirty="0"/>
                </a:p>
              </p:txBody>
            </p:sp>
          </mc:Choice>
          <mc:Fallback xmlns="">
            <p:sp>
              <p:nvSpPr>
                <p:cNvPr id="47" name="TextBox 46"/>
                <p:cNvSpPr txBox="1">
                  <a:spLocks noRot="1" noChangeAspect="1" noMove="1" noResize="1" noEditPoints="1" noAdjustHandles="1" noChangeArrowheads="1" noChangeShapeType="1" noTextEdit="1"/>
                </p:cNvSpPr>
                <p:nvPr/>
              </p:nvSpPr>
              <p:spPr>
                <a:xfrm>
                  <a:off x="9801885" y="920987"/>
                  <a:ext cx="964559" cy="369332"/>
                </a:xfrm>
                <a:prstGeom prst="rect">
                  <a:avLst/>
                </a:prstGeom>
                <a:blipFill>
                  <a:blip r:embed="rId8"/>
                  <a:stretch>
                    <a:fillRect l="-4430" r="-6962" b="-9836"/>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9801885" y="5401548"/>
                  <a:ext cx="9645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=0</m:t>
                        </m:r>
                      </m:oMath>
                    </m:oMathPara>
                  </a14:m>
                  <a:endParaRPr lang="en-CA" sz="2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9801885" y="5401548"/>
                  <a:ext cx="964559" cy="369332"/>
                </a:xfrm>
                <a:prstGeom prst="rect">
                  <a:avLst/>
                </a:prstGeom>
                <a:blipFill>
                  <a:blip r:embed="rId9"/>
                  <a:stretch>
                    <a:fillRect l="-4430" r="-6962" b="-9836"/>
                  </a:stretch>
                </a:blipFill>
              </p:spPr>
              <p:txBody>
                <a:bodyPr/>
                <a:lstStyle/>
                <a:p>
                  <a:r>
                    <a:rPr lang="en-CA">
                      <a:noFill/>
                    </a:rPr>
                    <a:t> </a:t>
                  </a:r>
                </a:p>
              </p:txBody>
            </p:sp>
          </mc:Fallback>
        </mc:AlternateContent>
      </p:grpSp>
      <p:sp>
        <p:nvSpPr>
          <p:cNvPr id="2" name="TextBox 1"/>
          <p:cNvSpPr txBox="1"/>
          <p:nvPr/>
        </p:nvSpPr>
        <p:spPr>
          <a:xfrm>
            <a:off x="462987" y="2326511"/>
            <a:ext cx="2523281" cy="646331"/>
          </a:xfrm>
          <a:prstGeom prst="rect">
            <a:avLst/>
          </a:prstGeom>
          <a:noFill/>
        </p:spPr>
        <p:txBody>
          <a:bodyPr wrap="square" rtlCol="0">
            <a:spAutoFit/>
          </a:bodyPr>
          <a:lstStyle/>
          <a:p>
            <a:r>
              <a:rPr lang="en-CA" dirty="0"/>
              <a:t>Rotational-vibrational transitions in </a:t>
            </a:r>
            <a:r>
              <a:rPr lang="en-CA" dirty="0" err="1"/>
              <a:t>HCl</a:t>
            </a:r>
            <a:endParaRPr lang="en-CA" dirty="0"/>
          </a:p>
        </p:txBody>
      </p:sp>
    </p:spTree>
    <p:extLst>
      <p:ext uri="{BB962C8B-B14F-4D97-AF65-F5344CB8AC3E}">
        <p14:creationId xmlns:p14="http://schemas.microsoft.com/office/powerpoint/2010/main" val="2589870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3841986" y="154130"/>
            <a:ext cx="4904424" cy="6151668"/>
            <a:chOff x="3841986" y="154130"/>
            <a:chExt cx="4904424" cy="6151668"/>
          </a:xfrm>
        </p:grpSpPr>
        <p:grpSp>
          <p:nvGrpSpPr>
            <p:cNvPr id="42" name="Group 41"/>
            <p:cNvGrpSpPr/>
            <p:nvPr/>
          </p:nvGrpSpPr>
          <p:grpSpPr>
            <a:xfrm>
              <a:off x="4897756" y="154130"/>
              <a:ext cx="3848654" cy="2619718"/>
              <a:chOff x="4678681" y="458853"/>
              <a:chExt cx="3848654" cy="2619718"/>
            </a:xfrm>
          </p:grpSpPr>
          <p:sp>
            <p:nvSpPr>
              <p:cNvPr id="16" name="Freeform: Shape 15"/>
              <p:cNvSpPr/>
              <p:nvPr/>
            </p:nvSpPr>
            <p:spPr>
              <a:xfrm>
                <a:off x="4678681" y="518160"/>
                <a:ext cx="2316480" cy="2560411"/>
              </a:xfrm>
              <a:custGeom>
                <a:avLst/>
                <a:gdLst>
                  <a:gd name="connsiteX0" fmla="*/ 0 w 1508760"/>
                  <a:gd name="connsiteY0" fmla="*/ 0 h 3505406"/>
                  <a:gd name="connsiteX1" fmla="*/ 175260 w 1508760"/>
                  <a:gd name="connsiteY1" fmla="*/ 1958340 h 3505406"/>
                  <a:gd name="connsiteX2" fmla="*/ 693420 w 1508760"/>
                  <a:gd name="connsiteY2" fmla="*/ 3505200 h 3505406"/>
                  <a:gd name="connsiteX3" fmla="*/ 1272540 w 1508760"/>
                  <a:gd name="connsiteY3" fmla="*/ 1859280 h 3505406"/>
                  <a:gd name="connsiteX4" fmla="*/ 1508760 w 1508760"/>
                  <a:gd name="connsiteY4" fmla="*/ 99060 h 3505406"/>
                  <a:gd name="connsiteX0" fmla="*/ 0 w 1508760"/>
                  <a:gd name="connsiteY0" fmla="*/ 0 h 3506301"/>
                  <a:gd name="connsiteX1" fmla="*/ 175260 w 1508760"/>
                  <a:gd name="connsiteY1" fmla="*/ 1958340 h 3506301"/>
                  <a:gd name="connsiteX2" fmla="*/ 693420 w 1508760"/>
                  <a:gd name="connsiteY2" fmla="*/ 3505200 h 3506301"/>
                  <a:gd name="connsiteX3" fmla="*/ 1265144 w 1508760"/>
                  <a:gd name="connsiteY3" fmla="*/ 2168154 h 3506301"/>
                  <a:gd name="connsiteX4" fmla="*/ 1508760 w 1508760"/>
                  <a:gd name="connsiteY4" fmla="*/ 99060 h 3506301"/>
                  <a:gd name="connsiteX0" fmla="*/ 0 w 1508760"/>
                  <a:gd name="connsiteY0" fmla="*/ 0 h 3513668"/>
                  <a:gd name="connsiteX1" fmla="*/ 175260 w 1508760"/>
                  <a:gd name="connsiteY1" fmla="*/ 1958340 h 3513668"/>
                  <a:gd name="connsiteX2" fmla="*/ 693420 w 1508760"/>
                  <a:gd name="connsiteY2" fmla="*/ 3505200 h 3513668"/>
                  <a:gd name="connsiteX3" fmla="*/ 1168998 w 1508760"/>
                  <a:gd name="connsiteY3" fmla="*/ 2463598 h 3513668"/>
                  <a:gd name="connsiteX4" fmla="*/ 1508760 w 1508760"/>
                  <a:gd name="connsiteY4" fmla="*/ 99060 h 3513668"/>
                  <a:gd name="connsiteX0" fmla="*/ 0 w 1508760"/>
                  <a:gd name="connsiteY0" fmla="*/ 0 h 3505203"/>
                  <a:gd name="connsiteX1" fmla="*/ 300990 w 1508760"/>
                  <a:gd name="connsiteY1" fmla="*/ 2455224 h 3505203"/>
                  <a:gd name="connsiteX2" fmla="*/ 693420 w 1508760"/>
                  <a:gd name="connsiteY2" fmla="*/ 3505200 h 3505203"/>
                  <a:gd name="connsiteX3" fmla="*/ 1168998 w 1508760"/>
                  <a:gd name="connsiteY3" fmla="*/ 2463598 h 3505203"/>
                  <a:gd name="connsiteX4" fmla="*/ 1508760 w 1508760"/>
                  <a:gd name="connsiteY4" fmla="*/ 99060 h 3505203"/>
                  <a:gd name="connsiteX0" fmla="*/ 0 w 1508760"/>
                  <a:gd name="connsiteY0" fmla="*/ 0 h 3518631"/>
                  <a:gd name="connsiteX1" fmla="*/ 300990 w 1508760"/>
                  <a:gd name="connsiteY1" fmla="*/ 2455224 h 3518631"/>
                  <a:gd name="connsiteX2" fmla="*/ 741494 w 1508760"/>
                  <a:gd name="connsiteY2" fmla="*/ 3518629 h 3518631"/>
                  <a:gd name="connsiteX3" fmla="*/ 1168998 w 1508760"/>
                  <a:gd name="connsiteY3" fmla="*/ 2463598 h 3518631"/>
                  <a:gd name="connsiteX4" fmla="*/ 1508760 w 1508760"/>
                  <a:gd name="connsiteY4" fmla="*/ 99060 h 3518631"/>
                  <a:gd name="connsiteX0" fmla="*/ 0 w 1508760"/>
                  <a:gd name="connsiteY0" fmla="*/ 0 h 3518631"/>
                  <a:gd name="connsiteX1" fmla="*/ 300990 w 1508760"/>
                  <a:gd name="connsiteY1" fmla="*/ 2455224 h 3518631"/>
                  <a:gd name="connsiteX2" fmla="*/ 719306 w 1508760"/>
                  <a:gd name="connsiteY2" fmla="*/ 3518629 h 3518631"/>
                  <a:gd name="connsiteX3" fmla="*/ 1168998 w 1508760"/>
                  <a:gd name="connsiteY3" fmla="*/ 2463598 h 3518631"/>
                  <a:gd name="connsiteX4" fmla="*/ 1508760 w 1508760"/>
                  <a:gd name="connsiteY4" fmla="*/ 99060 h 3518631"/>
                  <a:gd name="connsiteX0" fmla="*/ 0 w 1508760"/>
                  <a:gd name="connsiteY0" fmla="*/ 0 h 3518631"/>
                  <a:gd name="connsiteX1" fmla="*/ 300990 w 1508760"/>
                  <a:gd name="connsiteY1" fmla="*/ 2455224 h 3518631"/>
                  <a:gd name="connsiteX2" fmla="*/ 719306 w 1508760"/>
                  <a:gd name="connsiteY2" fmla="*/ 3518629 h 3518631"/>
                  <a:gd name="connsiteX3" fmla="*/ 1168998 w 1508760"/>
                  <a:gd name="connsiteY3" fmla="*/ 2463598 h 3518631"/>
                  <a:gd name="connsiteX4" fmla="*/ 1508760 w 1508760"/>
                  <a:gd name="connsiteY4" fmla="*/ 99059 h 3518631"/>
                  <a:gd name="connsiteX0" fmla="*/ 0 w 1508760"/>
                  <a:gd name="connsiteY0" fmla="*/ 0 h 3518631"/>
                  <a:gd name="connsiteX1" fmla="*/ 300990 w 1508760"/>
                  <a:gd name="connsiteY1" fmla="*/ 2455224 h 3518631"/>
                  <a:gd name="connsiteX2" fmla="*/ 719306 w 1508760"/>
                  <a:gd name="connsiteY2" fmla="*/ 3518629 h 3518631"/>
                  <a:gd name="connsiteX3" fmla="*/ 1168998 w 1508760"/>
                  <a:gd name="connsiteY3" fmla="*/ 2463598 h 3518631"/>
                  <a:gd name="connsiteX4" fmla="*/ 1508760 w 1508760"/>
                  <a:gd name="connsiteY4" fmla="*/ 99059 h 3518631"/>
                  <a:gd name="connsiteX0" fmla="*/ 0 w 1530948"/>
                  <a:gd name="connsiteY0" fmla="*/ 21804 h 3540437"/>
                  <a:gd name="connsiteX1" fmla="*/ 300990 w 1530948"/>
                  <a:gd name="connsiteY1" fmla="*/ 2477028 h 3540437"/>
                  <a:gd name="connsiteX2" fmla="*/ 719306 w 1530948"/>
                  <a:gd name="connsiteY2" fmla="*/ 3540433 h 3540437"/>
                  <a:gd name="connsiteX3" fmla="*/ 1168998 w 1530948"/>
                  <a:gd name="connsiteY3" fmla="*/ 2485402 h 3540437"/>
                  <a:gd name="connsiteX4" fmla="*/ 1530948 w 1530948"/>
                  <a:gd name="connsiteY4" fmla="*/ 0 h 3540437"/>
                  <a:gd name="connsiteX0" fmla="*/ 0 w 1530948"/>
                  <a:gd name="connsiteY0" fmla="*/ 21804 h 3540435"/>
                  <a:gd name="connsiteX1" fmla="*/ 300990 w 1530948"/>
                  <a:gd name="connsiteY1" fmla="*/ 2477028 h 3540435"/>
                  <a:gd name="connsiteX2" fmla="*/ 719306 w 1530948"/>
                  <a:gd name="connsiteY2" fmla="*/ 3540433 h 3540435"/>
                  <a:gd name="connsiteX3" fmla="*/ 1168998 w 1530948"/>
                  <a:gd name="connsiteY3" fmla="*/ 2485402 h 3540435"/>
                  <a:gd name="connsiteX4" fmla="*/ 1530948 w 1530948"/>
                  <a:gd name="connsiteY4" fmla="*/ 0 h 3540435"/>
                  <a:gd name="connsiteX0" fmla="*/ 0 w 1553136"/>
                  <a:gd name="connsiteY0" fmla="*/ 0 h 3518633"/>
                  <a:gd name="connsiteX1" fmla="*/ 300990 w 1553136"/>
                  <a:gd name="connsiteY1" fmla="*/ 2455224 h 3518633"/>
                  <a:gd name="connsiteX2" fmla="*/ 719306 w 1553136"/>
                  <a:gd name="connsiteY2" fmla="*/ 3518629 h 3518633"/>
                  <a:gd name="connsiteX3" fmla="*/ 1168998 w 1553136"/>
                  <a:gd name="connsiteY3" fmla="*/ 2463598 h 3518633"/>
                  <a:gd name="connsiteX4" fmla="*/ 1553136 w 1553136"/>
                  <a:gd name="connsiteY4" fmla="*/ 45342 h 3518633"/>
                  <a:gd name="connsiteX0" fmla="*/ 0 w 1534646"/>
                  <a:gd name="connsiteY0" fmla="*/ 0 h 3518631"/>
                  <a:gd name="connsiteX1" fmla="*/ 300990 w 1534646"/>
                  <a:gd name="connsiteY1" fmla="*/ 2455224 h 3518631"/>
                  <a:gd name="connsiteX2" fmla="*/ 719306 w 1534646"/>
                  <a:gd name="connsiteY2" fmla="*/ 3518629 h 3518631"/>
                  <a:gd name="connsiteX3" fmla="*/ 1168998 w 1534646"/>
                  <a:gd name="connsiteY3" fmla="*/ 2463598 h 3518631"/>
                  <a:gd name="connsiteX4" fmla="*/ 1534646 w 1534646"/>
                  <a:gd name="connsiteY4" fmla="*/ 18484 h 3518631"/>
                  <a:gd name="connsiteX0" fmla="*/ 0 w 1534646"/>
                  <a:gd name="connsiteY0" fmla="*/ 0 h 3518633"/>
                  <a:gd name="connsiteX1" fmla="*/ 300990 w 1534646"/>
                  <a:gd name="connsiteY1" fmla="*/ 2455224 h 3518633"/>
                  <a:gd name="connsiteX2" fmla="*/ 719306 w 1534646"/>
                  <a:gd name="connsiteY2" fmla="*/ 3518629 h 3518633"/>
                  <a:gd name="connsiteX3" fmla="*/ 1168998 w 1534646"/>
                  <a:gd name="connsiteY3" fmla="*/ 2463598 h 3518633"/>
                  <a:gd name="connsiteX4" fmla="*/ 1534646 w 1534646"/>
                  <a:gd name="connsiteY4" fmla="*/ 18484 h 3518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646" h="3518633">
                    <a:moveTo>
                      <a:pt x="0" y="0"/>
                    </a:moveTo>
                    <a:cubicBezTo>
                      <a:pt x="29845" y="687070"/>
                      <a:pt x="181106" y="1868786"/>
                      <a:pt x="300990" y="2455224"/>
                    </a:cubicBezTo>
                    <a:cubicBezTo>
                      <a:pt x="420874" y="3041662"/>
                      <a:pt x="574638" y="3517233"/>
                      <a:pt x="719306" y="3518629"/>
                    </a:cubicBezTo>
                    <a:cubicBezTo>
                      <a:pt x="863974" y="3520025"/>
                      <a:pt x="1033108" y="3046956"/>
                      <a:pt x="1168998" y="2463598"/>
                    </a:cubicBezTo>
                    <a:cubicBezTo>
                      <a:pt x="1304888" y="1880241"/>
                      <a:pt x="1377241" y="1568227"/>
                      <a:pt x="1534646" y="1848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8" name="Straight Connector 17"/>
              <p:cNvCxnSpPr/>
              <p:nvPr/>
            </p:nvCxnSpPr>
            <p:spPr>
              <a:xfrm>
                <a:off x="4780344" y="1226916"/>
                <a:ext cx="204871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5442030" y="1621228"/>
                <a:ext cx="6346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p:cNvCxnSpPr>
              <p:nvPr/>
            </p:nvCxnSpPr>
            <p:spPr>
              <a:xfrm>
                <a:off x="5442030" y="2131285"/>
                <a:ext cx="6346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cxnSpLocks/>
              </p:cNvCxnSpPr>
              <p:nvPr/>
            </p:nvCxnSpPr>
            <p:spPr>
              <a:xfrm>
                <a:off x="5442030" y="2608161"/>
                <a:ext cx="6346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5442030" y="2862805"/>
                <a:ext cx="6346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5442030" y="1023845"/>
                <a:ext cx="6346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p:cNvCxnSpPr>
              <p:nvPr/>
            </p:nvCxnSpPr>
            <p:spPr>
              <a:xfrm>
                <a:off x="5442030" y="678405"/>
                <a:ext cx="6346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6880217" y="2678139"/>
                    <a:ext cx="97345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r>
                            <a:rPr lang="en-CA" b="0" i="1" smtClean="0">
                              <a:latin typeface="Cambria Math" panose="02040503050406030204" pitchFamily="18" charset="0"/>
                            </a:rPr>
                            <m:t>=0</m:t>
                          </m:r>
                        </m:oMath>
                      </m:oMathPara>
                    </a14:m>
                    <a:endParaRPr lang="en-CA" dirty="0"/>
                  </a:p>
                </p:txBody>
              </p:sp>
            </mc:Choice>
            <mc:Fallback xmlns="">
              <p:sp>
                <p:nvSpPr>
                  <p:cNvPr id="27" name="TextBox 26"/>
                  <p:cNvSpPr txBox="1">
                    <a:spLocks noRot="1" noChangeAspect="1" noMove="1" noResize="1" noEditPoints="1" noAdjustHandles="1" noChangeArrowheads="1" noChangeShapeType="1" noTextEdit="1"/>
                  </p:cNvSpPr>
                  <p:nvPr/>
                </p:nvSpPr>
                <p:spPr>
                  <a:xfrm>
                    <a:off x="6880217" y="2678139"/>
                    <a:ext cx="973454" cy="369332"/>
                  </a:xfrm>
                  <a:prstGeom prst="rect">
                    <a:avLst/>
                  </a:prstGeom>
                  <a:blipFill>
                    <a:blip r:embed="rId2"/>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5759369" y="2401140"/>
                    <a:ext cx="8395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1</m:t>
                          </m:r>
                        </m:oMath>
                      </m:oMathPara>
                    </a14:m>
                    <a:endParaRPr lang="en-CA" dirty="0"/>
                  </a:p>
                </p:txBody>
              </p:sp>
            </mc:Choice>
            <mc:Fallback xmlns="">
              <p:sp>
                <p:nvSpPr>
                  <p:cNvPr id="29" name="TextBox 28"/>
                  <p:cNvSpPr txBox="1">
                    <a:spLocks noRot="1" noChangeAspect="1" noMove="1" noResize="1" noEditPoints="1" noAdjustHandles="1" noChangeArrowheads="1" noChangeShapeType="1" noTextEdit="1"/>
                  </p:cNvSpPr>
                  <p:nvPr/>
                </p:nvSpPr>
                <p:spPr>
                  <a:xfrm>
                    <a:off x="5759369" y="2401140"/>
                    <a:ext cx="839550" cy="369332"/>
                  </a:xfrm>
                  <a:prstGeom prst="rect">
                    <a:avLst/>
                  </a:prstGeom>
                  <a:blipFill>
                    <a:blip r:embed="rId3"/>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5772896" y="1950653"/>
                    <a:ext cx="8395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2</m:t>
                          </m:r>
                        </m:oMath>
                      </m:oMathPara>
                    </a14:m>
                    <a:endParaRPr lang="en-CA" dirty="0"/>
                  </a:p>
                </p:txBody>
              </p:sp>
            </mc:Choice>
            <mc:Fallback xmlns="">
              <p:sp>
                <p:nvSpPr>
                  <p:cNvPr id="30" name="TextBox 29"/>
                  <p:cNvSpPr txBox="1">
                    <a:spLocks noRot="1" noChangeAspect="1" noMove="1" noResize="1" noEditPoints="1" noAdjustHandles="1" noChangeArrowheads="1" noChangeShapeType="1" noTextEdit="1"/>
                  </p:cNvSpPr>
                  <p:nvPr/>
                </p:nvSpPr>
                <p:spPr>
                  <a:xfrm>
                    <a:off x="5772896" y="1950653"/>
                    <a:ext cx="839550" cy="369332"/>
                  </a:xfrm>
                  <a:prstGeom prst="rect">
                    <a:avLst/>
                  </a:prstGeom>
                  <a:blipFill>
                    <a:blip r:embed="rId4"/>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5759369" y="1454000"/>
                    <a:ext cx="8395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3</m:t>
                          </m:r>
                        </m:oMath>
                      </m:oMathPara>
                    </a14:m>
                    <a:endParaRPr lang="en-CA" dirty="0"/>
                  </a:p>
                </p:txBody>
              </p:sp>
            </mc:Choice>
            <mc:Fallback xmlns="">
              <p:sp>
                <p:nvSpPr>
                  <p:cNvPr id="31" name="TextBox 30"/>
                  <p:cNvSpPr txBox="1">
                    <a:spLocks noRot="1" noChangeAspect="1" noMove="1" noResize="1" noEditPoints="1" noAdjustHandles="1" noChangeArrowheads="1" noChangeShapeType="1" noTextEdit="1"/>
                  </p:cNvSpPr>
                  <p:nvPr/>
                </p:nvSpPr>
                <p:spPr>
                  <a:xfrm>
                    <a:off x="5759369" y="1454000"/>
                    <a:ext cx="839550" cy="369332"/>
                  </a:xfrm>
                  <a:prstGeom prst="rect">
                    <a:avLst/>
                  </a:prstGeom>
                  <a:blipFill>
                    <a:blip r:embed="rId5"/>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5772896" y="822596"/>
                    <a:ext cx="8395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1</m:t>
                          </m:r>
                        </m:oMath>
                      </m:oMathPara>
                    </a14:m>
                    <a:endParaRPr lang="en-CA" dirty="0"/>
                  </a:p>
                </p:txBody>
              </p:sp>
            </mc:Choice>
            <mc:Fallback xmlns="">
              <p:sp>
                <p:nvSpPr>
                  <p:cNvPr id="32" name="TextBox 31"/>
                  <p:cNvSpPr txBox="1">
                    <a:spLocks noRot="1" noChangeAspect="1" noMove="1" noResize="1" noEditPoints="1" noAdjustHandles="1" noChangeArrowheads="1" noChangeShapeType="1" noTextEdit="1"/>
                  </p:cNvSpPr>
                  <p:nvPr/>
                </p:nvSpPr>
                <p:spPr>
                  <a:xfrm>
                    <a:off x="5772896" y="822596"/>
                    <a:ext cx="839550" cy="369332"/>
                  </a:xfrm>
                  <a:prstGeom prst="rect">
                    <a:avLst/>
                  </a:prstGeom>
                  <a:blipFill>
                    <a:blip r:embed="rId6"/>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787749" y="458853"/>
                    <a:ext cx="8395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2</m:t>
                          </m:r>
                        </m:oMath>
                      </m:oMathPara>
                    </a14:m>
                    <a:endParaRPr lang="en-CA" dirty="0"/>
                  </a:p>
                </p:txBody>
              </p:sp>
            </mc:Choice>
            <mc:Fallback xmlns="">
              <p:sp>
                <p:nvSpPr>
                  <p:cNvPr id="33" name="TextBox 32"/>
                  <p:cNvSpPr txBox="1">
                    <a:spLocks noRot="1" noChangeAspect="1" noMove="1" noResize="1" noEditPoints="1" noAdjustHandles="1" noChangeArrowheads="1" noChangeShapeType="1" noTextEdit="1"/>
                  </p:cNvSpPr>
                  <p:nvPr/>
                </p:nvSpPr>
                <p:spPr>
                  <a:xfrm>
                    <a:off x="5787749" y="458853"/>
                    <a:ext cx="839550" cy="369332"/>
                  </a:xfrm>
                  <a:prstGeom prst="rect">
                    <a:avLst/>
                  </a:prstGeom>
                  <a:blipFill>
                    <a:blip r:embed="rId7"/>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7553881" y="1021457"/>
                    <a:ext cx="97345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r>
                            <a:rPr lang="en-CA" b="0" i="1" smtClean="0">
                              <a:latin typeface="Cambria Math" panose="02040503050406030204" pitchFamily="18" charset="0"/>
                            </a:rPr>
                            <m:t>=1</m:t>
                          </m:r>
                        </m:oMath>
                      </m:oMathPara>
                    </a14:m>
                    <a:endParaRPr lang="en-CA" dirty="0"/>
                  </a:p>
                </p:txBody>
              </p:sp>
            </mc:Choice>
            <mc:Fallback xmlns="">
              <p:sp>
                <p:nvSpPr>
                  <p:cNvPr id="34" name="TextBox 33"/>
                  <p:cNvSpPr txBox="1">
                    <a:spLocks noRot="1" noChangeAspect="1" noMove="1" noResize="1" noEditPoints="1" noAdjustHandles="1" noChangeArrowheads="1" noChangeShapeType="1" noTextEdit="1"/>
                  </p:cNvSpPr>
                  <p:nvPr/>
                </p:nvSpPr>
                <p:spPr>
                  <a:xfrm>
                    <a:off x="7553881" y="1021457"/>
                    <a:ext cx="973454" cy="369332"/>
                  </a:xfrm>
                  <a:prstGeom prst="rect">
                    <a:avLst/>
                  </a:prstGeom>
                  <a:blipFill>
                    <a:blip r:embed="rId8"/>
                    <a:stretch>
                      <a:fillRect/>
                    </a:stretch>
                  </a:blipFill>
                </p:spPr>
                <p:txBody>
                  <a:bodyPr/>
                  <a:lstStyle/>
                  <a:p>
                    <a:r>
                      <a:rPr lang="en-CA">
                        <a:noFill/>
                      </a:rPr>
                      <a:t> </a:t>
                    </a:r>
                  </a:p>
                </p:txBody>
              </p:sp>
            </mc:Fallback>
          </mc:AlternateContent>
          <p:cxnSp>
            <p:nvCxnSpPr>
              <p:cNvPr id="36" name="Straight Arrow Connector 35"/>
              <p:cNvCxnSpPr/>
              <p:nvPr/>
            </p:nvCxnSpPr>
            <p:spPr>
              <a:xfrm flipV="1">
                <a:off x="6000750" y="1023845"/>
                <a:ext cx="0" cy="1838960"/>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a:cxnSpLocks/>
              </p:cNvCxnSpPr>
              <p:nvPr/>
            </p:nvCxnSpPr>
            <p:spPr>
              <a:xfrm flipV="1">
                <a:off x="5657850" y="1226916"/>
                <a:ext cx="0" cy="138124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0" name="TextBox 39"/>
                  <p:cNvSpPr txBox="1"/>
                  <p:nvPr/>
                </p:nvSpPr>
                <p:spPr>
                  <a:xfrm>
                    <a:off x="5942804" y="2709239"/>
                    <a:ext cx="97345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=0</m:t>
                          </m:r>
                        </m:oMath>
                      </m:oMathPara>
                    </a14:m>
                    <a:endParaRPr lang="en-CA" dirty="0"/>
                  </a:p>
                </p:txBody>
              </p:sp>
            </mc:Choice>
            <mc:Fallback xmlns="">
              <p:sp>
                <p:nvSpPr>
                  <p:cNvPr id="40" name="TextBox 39"/>
                  <p:cNvSpPr txBox="1">
                    <a:spLocks noRot="1" noChangeAspect="1" noMove="1" noResize="1" noEditPoints="1" noAdjustHandles="1" noChangeArrowheads="1" noChangeShapeType="1" noTextEdit="1"/>
                  </p:cNvSpPr>
                  <p:nvPr/>
                </p:nvSpPr>
                <p:spPr>
                  <a:xfrm>
                    <a:off x="5942804" y="2709239"/>
                    <a:ext cx="973454" cy="369332"/>
                  </a:xfrm>
                  <a:prstGeom prst="rect">
                    <a:avLst/>
                  </a:prstGeom>
                  <a:blipFill>
                    <a:blip r:embed="rId9"/>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6679884" y="1059702"/>
                    <a:ext cx="97345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𝑙</m:t>
                          </m:r>
                          <m:r>
                            <a:rPr lang="en-CA" b="0" i="1" smtClean="0">
                              <a:latin typeface="Cambria Math" panose="02040503050406030204" pitchFamily="18" charset="0"/>
                            </a:rPr>
                            <m:t>=0</m:t>
                          </m:r>
                        </m:oMath>
                      </m:oMathPara>
                    </a14:m>
                    <a:endParaRPr lang="en-CA" dirty="0"/>
                  </a:p>
                </p:txBody>
              </p:sp>
            </mc:Choice>
            <mc:Fallback xmlns="">
              <p:sp>
                <p:nvSpPr>
                  <p:cNvPr id="41" name="TextBox 40"/>
                  <p:cNvSpPr txBox="1">
                    <a:spLocks noRot="1" noChangeAspect="1" noMove="1" noResize="1" noEditPoints="1" noAdjustHandles="1" noChangeArrowheads="1" noChangeShapeType="1" noTextEdit="1"/>
                  </p:cNvSpPr>
                  <p:nvPr/>
                </p:nvSpPr>
                <p:spPr>
                  <a:xfrm>
                    <a:off x="6679884" y="1059702"/>
                    <a:ext cx="973454" cy="369332"/>
                  </a:xfrm>
                  <a:prstGeom prst="rect">
                    <a:avLst/>
                  </a:prstGeom>
                  <a:blipFill>
                    <a:blip r:embed="rId10"/>
                    <a:stretch>
                      <a:fillRect/>
                    </a:stretch>
                  </a:blipFill>
                </p:spPr>
                <p:txBody>
                  <a:bodyPr/>
                  <a:lstStyle/>
                  <a:p>
                    <a:r>
                      <a:rPr lang="en-CA">
                        <a:noFill/>
                      </a:rPr>
                      <a:t> </a:t>
                    </a:r>
                  </a:p>
                </p:txBody>
              </p:sp>
            </mc:Fallback>
          </mc:AlternateContent>
        </p:grpSp>
        <p:pic>
          <p:nvPicPr>
            <p:cNvPr id="44" name="Picture 4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430940" y="2808836"/>
              <a:ext cx="1095008" cy="3496962"/>
            </a:xfrm>
            <a:prstGeom prst="rect">
              <a:avLst/>
            </a:prstGeom>
          </p:spPr>
        </p:pic>
        <p:cxnSp>
          <p:nvCxnSpPr>
            <p:cNvPr id="48" name="Straight Arrow Connector 47"/>
            <p:cNvCxnSpPr>
              <a:cxnSpLocks/>
            </p:cNvCxnSpPr>
            <p:nvPr/>
          </p:nvCxnSpPr>
          <p:spPr>
            <a:xfrm flipH="1">
              <a:off x="5718967" y="2382866"/>
              <a:ext cx="145551" cy="1099738"/>
            </a:xfrm>
            <a:prstGeom prst="straightConnector1">
              <a:avLst/>
            </a:prstGeom>
            <a:ln w="38100">
              <a:solidFill>
                <a:srgbClr val="7030A0"/>
              </a:solidFill>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p:cNvCxnSpPr>
              <a:cxnSpLocks/>
            </p:cNvCxnSpPr>
            <p:nvPr/>
          </p:nvCxnSpPr>
          <p:spPr>
            <a:xfrm>
              <a:off x="6216654" y="2622710"/>
              <a:ext cx="175209" cy="859894"/>
            </a:xfrm>
            <a:prstGeom prst="straightConnector1">
              <a:avLst/>
            </a:prstGeom>
            <a:ln w="38100">
              <a:solidFill>
                <a:srgbClr val="00B05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3" name="TextBox 52"/>
                <p:cNvSpPr txBox="1"/>
                <p:nvPr/>
              </p:nvSpPr>
              <p:spPr>
                <a:xfrm>
                  <a:off x="3841986" y="3362727"/>
                  <a:ext cx="181911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solidFill>
                                  <a:srgbClr val="7030A0"/>
                                </a:solidFill>
                                <a:latin typeface="Cambria Math" panose="02040503050406030204" pitchFamily="18" charset="0"/>
                              </a:rPr>
                            </m:ctrlPr>
                          </m:sSubPr>
                          <m:e>
                            <m:r>
                              <a:rPr lang="en-CA" b="0" i="1" smtClean="0">
                                <a:solidFill>
                                  <a:srgbClr val="7030A0"/>
                                </a:solidFill>
                                <a:latin typeface="Cambria Math" panose="02040503050406030204" pitchFamily="18" charset="0"/>
                              </a:rPr>
                              <m:t>𝑛</m:t>
                            </m:r>
                          </m:e>
                          <m:sub>
                            <m:r>
                              <a:rPr lang="en-CA" b="0" i="1" smtClean="0">
                                <a:solidFill>
                                  <a:srgbClr val="7030A0"/>
                                </a:solidFill>
                                <a:latin typeface="Cambria Math" panose="02040503050406030204" pitchFamily="18" charset="0"/>
                              </a:rPr>
                              <m:t>𝜈</m:t>
                            </m:r>
                          </m:sub>
                        </m:sSub>
                        <m:r>
                          <a:rPr lang="en-CA" b="0" i="1" smtClean="0">
                            <a:solidFill>
                              <a:srgbClr val="7030A0"/>
                            </a:solidFill>
                            <a:latin typeface="Cambria Math" panose="02040503050406030204" pitchFamily="18" charset="0"/>
                          </a:rPr>
                          <m:t>=0→1</m:t>
                        </m:r>
                      </m:oMath>
                    </m:oMathPara>
                  </a14:m>
                  <a:endParaRPr lang="en-CA" dirty="0"/>
                </a:p>
              </p:txBody>
            </p:sp>
          </mc:Choice>
          <mc:Fallback xmlns="">
            <p:sp>
              <p:nvSpPr>
                <p:cNvPr id="53" name="TextBox 52"/>
                <p:cNvSpPr txBox="1">
                  <a:spLocks noRot="1" noChangeAspect="1" noMove="1" noResize="1" noEditPoints="1" noAdjustHandles="1" noChangeArrowheads="1" noChangeShapeType="1" noTextEdit="1"/>
                </p:cNvSpPr>
                <p:nvPr/>
              </p:nvSpPr>
              <p:spPr>
                <a:xfrm>
                  <a:off x="3841986" y="3362727"/>
                  <a:ext cx="1819119" cy="369332"/>
                </a:xfrm>
                <a:prstGeom prst="rect">
                  <a:avLst/>
                </a:prstGeom>
                <a:blipFill>
                  <a:blip r:embed="rId12"/>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6448184" y="3362727"/>
                  <a:ext cx="181911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solidFill>
                                  <a:srgbClr val="00B050"/>
                                </a:solidFill>
                                <a:latin typeface="Cambria Math" panose="02040503050406030204" pitchFamily="18" charset="0"/>
                              </a:rPr>
                            </m:ctrlPr>
                          </m:sSubPr>
                          <m:e>
                            <m:r>
                              <a:rPr lang="en-CA" b="0" i="1" smtClean="0">
                                <a:solidFill>
                                  <a:srgbClr val="00B050"/>
                                </a:solidFill>
                                <a:latin typeface="Cambria Math" panose="02040503050406030204" pitchFamily="18" charset="0"/>
                              </a:rPr>
                              <m:t>𝑛</m:t>
                            </m:r>
                          </m:e>
                          <m:sub>
                            <m:r>
                              <a:rPr lang="en-CA" b="0" i="1" smtClean="0">
                                <a:solidFill>
                                  <a:srgbClr val="00B050"/>
                                </a:solidFill>
                                <a:latin typeface="Cambria Math" panose="02040503050406030204" pitchFamily="18" charset="0"/>
                              </a:rPr>
                              <m:t>𝜈</m:t>
                            </m:r>
                          </m:sub>
                        </m:sSub>
                        <m:r>
                          <a:rPr lang="en-CA" b="0" i="1" smtClean="0">
                            <a:solidFill>
                              <a:srgbClr val="00B050"/>
                            </a:solidFill>
                            <a:latin typeface="Cambria Math" panose="02040503050406030204" pitchFamily="18" charset="0"/>
                          </a:rPr>
                          <m:t>=0→1</m:t>
                        </m:r>
                      </m:oMath>
                    </m:oMathPara>
                  </a14:m>
                  <a:endParaRPr lang="en-CA" dirty="0"/>
                </a:p>
              </p:txBody>
            </p:sp>
          </mc:Choice>
          <mc:Fallback xmlns="">
            <p:sp>
              <p:nvSpPr>
                <p:cNvPr id="54" name="TextBox 53"/>
                <p:cNvSpPr txBox="1">
                  <a:spLocks noRot="1" noChangeAspect="1" noMove="1" noResize="1" noEditPoints="1" noAdjustHandles="1" noChangeArrowheads="1" noChangeShapeType="1" noTextEdit="1"/>
                </p:cNvSpPr>
                <p:nvPr/>
              </p:nvSpPr>
              <p:spPr>
                <a:xfrm>
                  <a:off x="6448184" y="3362727"/>
                  <a:ext cx="1819119" cy="369332"/>
                </a:xfrm>
                <a:prstGeom prst="rect">
                  <a:avLst/>
                </a:prstGeom>
                <a:blipFill>
                  <a:blip r:embed="rId13"/>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3908077" y="3660324"/>
                  <a:ext cx="181911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solidFill>
                              <a:srgbClr val="7030A0"/>
                            </a:solidFill>
                            <a:latin typeface="Cambria Math" panose="02040503050406030204" pitchFamily="18" charset="0"/>
                          </a:rPr>
                          <m:t>𝑙</m:t>
                        </m:r>
                        <m:r>
                          <a:rPr lang="en-CA" b="0" i="1" smtClean="0">
                            <a:solidFill>
                              <a:srgbClr val="7030A0"/>
                            </a:solidFill>
                            <a:latin typeface="Cambria Math" panose="02040503050406030204" pitchFamily="18" charset="0"/>
                          </a:rPr>
                          <m:t>=1→0</m:t>
                        </m:r>
                      </m:oMath>
                    </m:oMathPara>
                  </a14:m>
                  <a:endParaRPr lang="en-CA" dirty="0">
                    <a:solidFill>
                      <a:srgbClr val="7030A0"/>
                    </a:solidFill>
                  </a:endParaRPr>
                </a:p>
              </p:txBody>
            </p:sp>
          </mc:Choice>
          <mc:Fallback xmlns="">
            <p:sp>
              <p:nvSpPr>
                <p:cNvPr id="55" name="TextBox 54"/>
                <p:cNvSpPr txBox="1">
                  <a:spLocks noRot="1" noChangeAspect="1" noMove="1" noResize="1" noEditPoints="1" noAdjustHandles="1" noChangeArrowheads="1" noChangeShapeType="1" noTextEdit="1"/>
                </p:cNvSpPr>
                <p:nvPr/>
              </p:nvSpPr>
              <p:spPr>
                <a:xfrm>
                  <a:off x="3908077" y="3660324"/>
                  <a:ext cx="1819119" cy="369332"/>
                </a:xfrm>
                <a:prstGeom prst="rect">
                  <a:avLst/>
                </a:prstGeom>
                <a:blipFill>
                  <a:blip r:embed="rId14"/>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6525948" y="3691866"/>
                  <a:ext cx="181911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solidFill>
                              <a:srgbClr val="00B050"/>
                            </a:solidFill>
                            <a:latin typeface="Cambria Math" panose="02040503050406030204" pitchFamily="18" charset="0"/>
                          </a:rPr>
                          <m:t>𝑙</m:t>
                        </m:r>
                        <m:r>
                          <a:rPr lang="en-CA" b="0" i="1" smtClean="0">
                            <a:solidFill>
                              <a:srgbClr val="00B050"/>
                            </a:solidFill>
                            <a:latin typeface="Cambria Math" panose="02040503050406030204" pitchFamily="18" charset="0"/>
                          </a:rPr>
                          <m:t>=0→1</m:t>
                        </m:r>
                      </m:oMath>
                    </m:oMathPara>
                  </a14:m>
                  <a:endParaRPr lang="en-CA" dirty="0">
                    <a:solidFill>
                      <a:srgbClr val="00B05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6525948" y="3691866"/>
                  <a:ext cx="1819119" cy="369332"/>
                </a:xfrm>
                <a:prstGeom prst="rect">
                  <a:avLst/>
                </a:prstGeom>
                <a:blipFill>
                  <a:blip r:embed="rId15"/>
                  <a:stretch>
                    <a:fillRect/>
                  </a:stretch>
                </a:blipFill>
              </p:spPr>
              <p:txBody>
                <a:bodyPr/>
                <a:lstStyle/>
                <a:p>
                  <a:r>
                    <a:rPr lang="en-CA">
                      <a:noFill/>
                    </a:rPr>
                    <a:t> </a:t>
                  </a:r>
                </a:p>
              </p:txBody>
            </p:sp>
          </mc:Fallback>
        </mc:AlternateContent>
      </p:grpSp>
      <p:cxnSp>
        <p:nvCxnSpPr>
          <p:cNvPr id="59" name="Straight Connector 58"/>
          <p:cNvCxnSpPr>
            <a:cxnSpLocks/>
          </p:cNvCxnSpPr>
          <p:nvPr/>
        </p:nvCxnSpPr>
        <p:spPr>
          <a:xfrm>
            <a:off x="5978444" y="4557317"/>
            <a:ext cx="0" cy="1672281"/>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TextBox 60"/>
              <p:cNvSpPr txBox="1"/>
              <p:nvPr/>
            </p:nvSpPr>
            <p:spPr>
              <a:xfrm>
                <a:off x="6648606" y="5191125"/>
                <a:ext cx="3900807" cy="923330"/>
              </a:xfrm>
              <a:prstGeom prst="rect">
                <a:avLst/>
              </a:prstGeom>
              <a:noFill/>
            </p:spPr>
            <p:txBody>
              <a:bodyPr wrap="square" rtlCol="0">
                <a:spAutoFit/>
              </a:bodyPr>
              <a:lstStyle/>
              <a:p>
                <a:r>
                  <a:rPr lang="en-CA" dirty="0">
                    <a:solidFill>
                      <a:srgbClr val="0070C0"/>
                    </a:solidFill>
                  </a:rPr>
                  <a:t>Center frequency for </a:t>
                </a:r>
                <a14:m>
                  <m:oMath xmlns:m="http://schemas.openxmlformats.org/officeDocument/2006/math">
                    <m:sSub>
                      <m:sSubPr>
                        <m:ctrlPr>
                          <a:rPr lang="en-CA" b="0" i="1" smtClean="0">
                            <a:solidFill>
                              <a:srgbClr val="0070C0"/>
                            </a:solidFill>
                            <a:latin typeface="Cambria Math" panose="02040503050406030204" pitchFamily="18" charset="0"/>
                          </a:rPr>
                        </m:ctrlPr>
                      </m:sSubPr>
                      <m:e>
                        <m:r>
                          <a:rPr lang="en-CA" b="0" i="1" smtClean="0">
                            <a:solidFill>
                              <a:srgbClr val="0070C0"/>
                            </a:solidFill>
                            <a:latin typeface="Cambria Math" panose="02040503050406030204" pitchFamily="18" charset="0"/>
                          </a:rPr>
                          <m:t>𝑛</m:t>
                        </m:r>
                      </m:e>
                      <m:sub>
                        <m:r>
                          <a:rPr lang="en-CA" b="0" i="1" smtClean="0">
                            <a:solidFill>
                              <a:srgbClr val="0070C0"/>
                            </a:solidFill>
                            <a:latin typeface="Cambria Math" panose="02040503050406030204" pitchFamily="18" charset="0"/>
                          </a:rPr>
                          <m:t>𝜈</m:t>
                        </m:r>
                      </m:sub>
                    </m:sSub>
                    <m:r>
                      <a:rPr lang="en-CA" b="0" i="1" smtClean="0">
                        <a:solidFill>
                          <a:srgbClr val="0070C0"/>
                        </a:solidFill>
                        <a:latin typeface="Cambria Math" panose="02040503050406030204" pitchFamily="18" charset="0"/>
                      </a:rPr>
                      <m:t>=0→</m:t>
                    </m:r>
                    <m:sSub>
                      <m:sSubPr>
                        <m:ctrlPr>
                          <a:rPr lang="en-CA" b="0" i="1" smtClean="0">
                            <a:solidFill>
                              <a:srgbClr val="0070C0"/>
                            </a:solidFill>
                            <a:latin typeface="Cambria Math" panose="02040503050406030204" pitchFamily="18" charset="0"/>
                          </a:rPr>
                        </m:ctrlPr>
                      </m:sSubPr>
                      <m:e>
                        <m:r>
                          <a:rPr lang="en-CA" b="0" i="1" smtClean="0">
                            <a:solidFill>
                              <a:srgbClr val="0070C0"/>
                            </a:solidFill>
                            <a:latin typeface="Cambria Math" panose="02040503050406030204" pitchFamily="18" charset="0"/>
                          </a:rPr>
                          <m:t>𝑛</m:t>
                        </m:r>
                      </m:e>
                      <m:sub>
                        <m:r>
                          <a:rPr lang="en-CA" b="0" i="1" smtClean="0">
                            <a:solidFill>
                              <a:srgbClr val="0070C0"/>
                            </a:solidFill>
                            <a:latin typeface="Cambria Math" panose="02040503050406030204" pitchFamily="18" charset="0"/>
                          </a:rPr>
                          <m:t>𝜈</m:t>
                        </m:r>
                      </m:sub>
                    </m:sSub>
                    <m:r>
                      <a:rPr lang="en-CA" b="0" i="1" smtClean="0">
                        <a:solidFill>
                          <a:srgbClr val="0070C0"/>
                        </a:solidFill>
                        <a:latin typeface="Cambria Math" panose="02040503050406030204" pitchFamily="18" charset="0"/>
                      </a:rPr>
                      <m:t>=1</m:t>
                    </m:r>
                  </m:oMath>
                </a14:m>
                <a:endParaRPr lang="en-CA" b="0" dirty="0">
                  <a:solidFill>
                    <a:srgbClr val="0070C0"/>
                  </a:solidFill>
                </a:endParaRPr>
              </a:p>
              <a:p>
                <a:r>
                  <a:rPr lang="en-CA" dirty="0">
                    <a:solidFill>
                      <a:srgbClr val="0070C0"/>
                    </a:solidFill>
                  </a:rPr>
                  <a:t>Frequency: </a:t>
                </a:r>
                <a14:m>
                  <m:oMath xmlns:m="http://schemas.openxmlformats.org/officeDocument/2006/math">
                    <m:r>
                      <a:rPr lang="en-CA" b="0" i="1" smtClean="0">
                        <a:solidFill>
                          <a:srgbClr val="0070C0"/>
                        </a:solidFill>
                        <a:latin typeface="Cambria Math" panose="02040503050406030204" pitchFamily="18" charset="0"/>
                      </a:rPr>
                      <m:t>𝜈</m:t>
                    </m:r>
                    <m:r>
                      <a:rPr lang="en-CA" b="0" i="1" smtClean="0">
                        <a:solidFill>
                          <a:srgbClr val="0070C0"/>
                        </a:solidFill>
                        <a:latin typeface="Cambria Math" panose="02040503050406030204" pitchFamily="18" charset="0"/>
                      </a:rPr>
                      <m:t>=8.66×</m:t>
                    </m:r>
                    <m:sSup>
                      <m:sSupPr>
                        <m:ctrlPr>
                          <a:rPr lang="en-CA" b="0" i="1" smtClean="0">
                            <a:solidFill>
                              <a:srgbClr val="0070C0"/>
                            </a:solidFill>
                            <a:latin typeface="Cambria Math" panose="02040503050406030204" pitchFamily="18" charset="0"/>
                          </a:rPr>
                        </m:ctrlPr>
                      </m:sSupPr>
                      <m:e>
                        <m:r>
                          <a:rPr lang="en-CA" b="0" i="1" smtClean="0">
                            <a:solidFill>
                              <a:srgbClr val="0070C0"/>
                            </a:solidFill>
                            <a:latin typeface="Cambria Math" panose="02040503050406030204" pitchFamily="18" charset="0"/>
                          </a:rPr>
                          <m:t>10</m:t>
                        </m:r>
                      </m:e>
                      <m:sup>
                        <m:r>
                          <a:rPr lang="en-CA" b="0" i="1" smtClean="0">
                            <a:solidFill>
                              <a:srgbClr val="0070C0"/>
                            </a:solidFill>
                            <a:latin typeface="Cambria Math" panose="02040503050406030204" pitchFamily="18" charset="0"/>
                          </a:rPr>
                          <m:t>13</m:t>
                        </m:r>
                      </m:sup>
                    </m:sSup>
                  </m:oMath>
                </a14:m>
                <a:r>
                  <a:rPr lang="en-CA" b="0" dirty="0">
                    <a:solidFill>
                      <a:srgbClr val="0070C0"/>
                    </a:solidFill>
                  </a:rPr>
                  <a:t> Hz</a:t>
                </a:r>
              </a:p>
              <a:p>
                <a:endParaRPr lang="en-CA" dirty="0"/>
              </a:p>
            </p:txBody>
          </p:sp>
        </mc:Choice>
        <mc:Fallback xmlns="">
          <p:sp>
            <p:nvSpPr>
              <p:cNvPr id="61" name="TextBox 60"/>
              <p:cNvSpPr txBox="1">
                <a:spLocks noRot="1" noChangeAspect="1" noMove="1" noResize="1" noEditPoints="1" noAdjustHandles="1" noChangeArrowheads="1" noChangeShapeType="1" noTextEdit="1"/>
              </p:cNvSpPr>
              <p:nvPr/>
            </p:nvSpPr>
            <p:spPr>
              <a:xfrm>
                <a:off x="6648606" y="5191125"/>
                <a:ext cx="3900807" cy="923330"/>
              </a:xfrm>
              <a:prstGeom prst="rect">
                <a:avLst/>
              </a:prstGeom>
              <a:blipFill>
                <a:blip r:embed="rId16"/>
                <a:stretch>
                  <a:fillRect l="-1406" t="-3974"/>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62" name="TextBox 61"/>
              <p:cNvSpPr txBox="1"/>
              <p:nvPr/>
            </p:nvSpPr>
            <p:spPr>
              <a:xfrm>
                <a:off x="1778606" y="3383325"/>
                <a:ext cx="2194560" cy="646331"/>
              </a:xfrm>
              <a:prstGeom prst="rect">
                <a:avLst/>
              </a:prstGeom>
              <a:noFill/>
            </p:spPr>
            <p:txBody>
              <a:bodyPr wrap="square" rtlCol="0">
                <a:spAutoFit/>
              </a:bodyPr>
              <a:lstStyle/>
              <a:p>
                <a:r>
                  <a:rPr lang="en-CA" dirty="0">
                    <a:solidFill>
                      <a:srgbClr val="7030A0"/>
                    </a:solidFill>
                  </a:rPr>
                  <a:t>    Peak frequency </a:t>
                </a:r>
                <a:endParaRPr lang="en-CA" b="0" i="1" dirty="0">
                  <a:solidFill>
                    <a:srgbClr val="7030A0"/>
                  </a:solidFill>
                  <a:latin typeface="Cambria Math" panose="02040503050406030204" pitchFamily="18" charset="0"/>
                </a:endParaRPr>
              </a:p>
              <a:p>
                <a14:m>
                  <m:oMath xmlns:m="http://schemas.openxmlformats.org/officeDocument/2006/math">
                    <m:r>
                      <a:rPr lang="en-CA" b="0" i="1" smtClean="0">
                        <a:solidFill>
                          <a:srgbClr val="7030A0"/>
                        </a:solidFill>
                        <a:latin typeface="Cambria Math" panose="02040503050406030204" pitchFamily="18" charset="0"/>
                      </a:rPr>
                      <m:t>𝜈</m:t>
                    </m:r>
                    <m:r>
                      <a:rPr lang="en-CA" b="0" i="1" smtClean="0">
                        <a:solidFill>
                          <a:srgbClr val="7030A0"/>
                        </a:solidFill>
                        <a:latin typeface="Cambria Math" panose="02040503050406030204" pitchFamily="18" charset="0"/>
                      </a:rPr>
                      <m:t>=8.60×</m:t>
                    </m:r>
                    <m:sSup>
                      <m:sSupPr>
                        <m:ctrlPr>
                          <a:rPr lang="en-CA" b="0" i="1" smtClean="0">
                            <a:solidFill>
                              <a:srgbClr val="7030A0"/>
                            </a:solidFill>
                            <a:latin typeface="Cambria Math" panose="02040503050406030204" pitchFamily="18" charset="0"/>
                          </a:rPr>
                        </m:ctrlPr>
                      </m:sSupPr>
                      <m:e>
                        <m:r>
                          <a:rPr lang="en-CA" b="0" i="1" smtClean="0">
                            <a:solidFill>
                              <a:srgbClr val="7030A0"/>
                            </a:solidFill>
                            <a:latin typeface="Cambria Math" panose="02040503050406030204" pitchFamily="18" charset="0"/>
                          </a:rPr>
                          <m:t>10</m:t>
                        </m:r>
                      </m:e>
                      <m:sup>
                        <m:r>
                          <a:rPr lang="en-CA" b="0" i="1" smtClean="0">
                            <a:solidFill>
                              <a:srgbClr val="7030A0"/>
                            </a:solidFill>
                            <a:latin typeface="Cambria Math" panose="02040503050406030204" pitchFamily="18" charset="0"/>
                          </a:rPr>
                          <m:t>13</m:t>
                        </m:r>
                      </m:sup>
                    </m:sSup>
                  </m:oMath>
                </a14:m>
                <a:r>
                  <a:rPr lang="en-CA" b="0" dirty="0">
                    <a:solidFill>
                      <a:srgbClr val="7030A0"/>
                    </a:solidFill>
                  </a:rPr>
                  <a:t> Hz</a:t>
                </a:r>
              </a:p>
            </p:txBody>
          </p:sp>
        </mc:Choice>
        <mc:Fallback xmlns="">
          <p:sp>
            <p:nvSpPr>
              <p:cNvPr id="62" name="TextBox 61"/>
              <p:cNvSpPr txBox="1">
                <a:spLocks noRot="1" noChangeAspect="1" noMove="1" noResize="1" noEditPoints="1" noAdjustHandles="1" noChangeArrowheads="1" noChangeShapeType="1" noTextEdit="1"/>
              </p:cNvSpPr>
              <p:nvPr/>
            </p:nvSpPr>
            <p:spPr>
              <a:xfrm>
                <a:off x="1778606" y="3383325"/>
                <a:ext cx="2194560" cy="646331"/>
              </a:xfrm>
              <a:prstGeom prst="rect">
                <a:avLst/>
              </a:prstGeom>
              <a:blipFill>
                <a:blip r:embed="rId17"/>
                <a:stretch>
                  <a:fillRect t="-4717" b="-14151"/>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8259683" y="3383325"/>
                <a:ext cx="2194560" cy="646331"/>
              </a:xfrm>
              <a:prstGeom prst="rect">
                <a:avLst/>
              </a:prstGeom>
              <a:noFill/>
            </p:spPr>
            <p:txBody>
              <a:bodyPr wrap="square" rtlCol="0">
                <a:spAutoFit/>
              </a:bodyPr>
              <a:lstStyle/>
              <a:p>
                <a:r>
                  <a:rPr lang="en-CA" dirty="0">
                    <a:solidFill>
                      <a:srgbClr val="00B050"/>
                    </a:solidFill>
                  </a:rPr>
                  <a:t>    Peak frequency </a:t>
                </a:r>
                <a:endParaRPr lang="en-CA" b="0" i="1" dirty="0">
                  <a:solidFill>
                    <a:srgbClr val="00B050"/>
                  </a:solidFill>
                  <a:latin typeface="Cambria Math" panose="02040503050406030204" pitchFamily="18" charset="0"/>
                </a:endParaRPr>
              </a:p>
              <a:p>
                <a14:m>
                  <m:oMath xmlns:m="http://schemas.openxmlformats.org/officeDocument/2006/math">
                    <m:r>
                      <a:rPr lang="en-CA" b="0" i="1" smtClean="0">
                        <a:solidFill>
                          <a:srgbClr val="00B050"/>
                        </a:solidFill>
                        <a:latin typeface="Cambria Math" panose="02040503050406030204" pitchFamily="18" charset="0"/>
                      </a:rPr>
                      <m:t>𝜈</m:t>
                    </m:r>
                    <m:r>
                      <a:rPr lang="en-CA" b="0" i="1" smtClean="0">
                        <a:solidFill>
                          <a:srgbClr val="00B050"/>
                        </a:solidFill>
                        <a:latin typeface="Cambria Math" panose="02040503050406030204" pitchFamily="18" charset="0"/>
                      </a:rPr>
                      <m:t>=8.72×</m:t>
                    </m:r>
                    <m:sSup>
                      <m:sSupPr>
                        <m:ctrlPr>
                          <a:rPr lang="en-CA" b="0" i="1" smtClean="0">
                            <a:solidFill>
                              <a:srgbClr val="00B050"/>
                            </a:solidFill>
                            <a:latin typeface="Cambria Math" panose="02040503050406030204" pitchFamily="18" charset="0"/>
                          </a:rPr>
                        </m:ctrlPr>
                      </m:sSupPr>
                      <m:e>
                        <m:r>
                          <a:rPr lang="en-CA" b="0" i="1" smtClean="0">
                            <a:solidFill>
                              <a:srgbClr val="00B050"/>
                            </a:solidFill>
                            <a:latin typeface="Cambria Math" panose="02040503050406030204" pitchFamily="18" charset="0"/>
                          </a:rPr>
                          <m:t>10</m:t>
                        </m:r>
                      </m:e>
                      <m:sup>
                        <m:r>
                          <a:rPr lang="en-CA" b="0" i="1" smtClean="0">
                            <a:solidFill>
                              <a:srgbClr val="00B050"/>
                            </a:solidFill>
                            <a:latin typeface="Cambria Math" panose="02040503050406030204" pitchFamily="18" charset="0"/>
                          </a:rPr>
                          <m:t>13</m:t>
                        </m:r>
                      </m:sup>
                    </m:sSup>
                  </m:oMath>
                </a14:m>
                <a:r>
                  <a:rPr lang="en-CA" b="0" dirty="0">
                    <a:solidFill>
                      <a:srgbClr val="00B050"/>
                    </a:solidFill>
                  </a:rPr>
                  <a:t> Hz</a:t>
                </a:r>
              </a:p>
            </p:txBody>
          </p:sp>
        </mc:Choice>
        <mc:Fallback xmlns="">
          <p:sp>
            <p:nvSpPr>
              <p:cNvPr id="63" name="TextBox 62"/>
              <p:cNvSpPr txBox="1">
                <a:spLocks noRot="1" noChangeAspect="1" noMove="1" noResize="1" noEditPoints="1" noAdjustHandles="1" noChangeArrowheads="1" noChangeShapeType="1" noTextEdit="1"/>
              </p:cNvSpPr>
              <p:nvPr/>
            </p:nvSpPr>
            <p:spPr>
              <a:xfrm>
                <a:off x="8259683" y="3383325"/>
                <a:ext cx="2194560" cy="646331"/>
              </a:xfrm>
              <a:prstGeom prst="rect">
                <a:avLst/>
              </a:prstGeom>
              <a:blipFill>
                <a:blip r:embed="rId18"/>
                <a:stretch>
                  <a:fillRect t="-4717" b="-14151"/>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3279310" y="0"/>
                <a:ext cx="1551008" cy="61093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𝑉</m:t>
                      </m:r>
                      <m:d>
                        <m:dPr>
                          <m:ctrlPr>
                            <a:rPr lang="en-CA" b="0" i="1" smtClean="0">
                              <a:latin typeface="Cambria Math" panose="02040503050406030204" pitchFamily="18" charset="0"/>
                            </a:rPr>
                          </m:ctrlPr>
                        </m:dPr>
                        <m:e>
                          <m:r>
                            <a:rPr lang="en-CA" b="0" i="1" smtClean="0">
                              <a:latin typeface="Cambria Math" panose="02040503050406030204" pitchFamily="18" charset="0"/>
                            </a:rPr>
                            <m:t>𝑟</m:t>
                          </m:r>
                        </m:e>
                      </m:d>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1</m:t>
                          </m:r>
                        </m:num>
                        <m:den>
                          <m:r>
                            <a:rPr lang="en-CA" b="0" i="1" smtClean="0">
                              <a:latin typeface="Cambria Math" panose="02040503050406030204" pitchFamily="18" charset="0"/>
                            </a:rPr>
                            <m:t>2</m:t>
                          </m:r>
                        </m:den>
                      </m:f>
                      <m:r>
                        <a:rPr lang="en-CA" b="0" i="1" smtClean="0">
                          <a:latin typeface="Cambria Math" panose="02040503050406030204" pitchFamily="18" charset="0"/>
                        </a:rPr>
                        <m:t>𝐶</m:t>
                      </m:r>
                      <m:sSup>
                        <m:sSupPr>
                          <m:ctrlPr>
                            <a:rPr lang="en-CA" b="0" i="1" smtClean="0">
                              <a:latin typeface="Cambria Math" panose="02040503050406030204" pitchFamily="18" charset="0"/>
                            </a:rPr>
                          </m:ctrlPr>
                        </m:sSupPr>
                        <m:e>
                          <m:r>
                            <a:rPr lang="en-CA" b="0" i="1" smtClean="0">
                              <a:latin typeface="Cambria Math" panose="02040503050406030204" pitchFamily="18" charset="0"/>
                            </a:rPr>
                            <m:t>𝑟</m:t>
                          </m:r>
                        </m:e>
                        <m:sup>
                          <m:r>
                            <a:rPr lang="en-CA" b="0" i="1" smtClean="0">
                              <a:latin typeface="Cambria Math" panose="02040503050406030204" pitchFamily="18" charset="0"/>
                            </a:rPr>
                            <m:t>2</m:t>
                          </m:r>
                        </m:sup>
                      </m:sSup>
                    </m:oMath>
                  </m:oMathPara>
                </a14:m>
                <a:endParaRPr lang="en-CA" dirty="0"/>
              </a:p>
            </p:txBody>
          </p:sp>
        </mc:Choice>
        <mc:Fallback xmlns="">
          <p:sp>
            <p:nvSpPr>
              <p:cNvPr id="2" name="TextBox 1"/>
              <p:cNvSpPr txBox="1">
                <a:spLocks noRot="1" noChangeAspect="1" noMove="1" noResize="1" noEditPoints="1" noAdjustHandles="1" noChangeArrowheads="1" noChangeShapeType="1" noTextEdit="1"/>
              </p:cNvSpPr>
              <p:nvPr/>
            </p:nvSpPr>
            <p:spPr>
              <a:xfrm>
                <a:off x="3279310" y="0"/>
                <a:ext cx="1551008" cy="610936"/>
              </a:xfrm>
              <a:prstGeom prst="rect">
                <a:avLst/>
              </a:prstGeom>
              <a:blipFill>
                <a:blip r:embed="rId19"/>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569763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61235" y="677985"/>
            <a:ext cx="7228205" cy="1200329"/>
          </a:xfrm>
          <a:prstGeom prst="rect">
            <a:avLst/>
          </a:prstGeom>
          <a:noFill/>
          <a:ln>
            <a:noFill/>
          </a:ln>
        </p:spPr>
        <p:txBody>
          <a:bodyPr wrap="squar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See Section 9.4 for more details on diatomic molecules</a:t>
            </a:r>
          </a:p>
        </p:txBody>
      </p:sp>
      <p:sp>
        <p:nvSpPr>
          <p:cNvPr id="4" name="TextBox 3"/>
          <p:cNvSpPr txBox="1"/>
          <p:nvPr/>
        </p:nvSpPr>
        <p:spPr>
          <a:xfrm>
            <a:off x="3992880" y="2560320"/>
            <a:ext cx="4846320" cy="2862322"/>
          </a:xfrm>
          <a:prstGeom prst="rect">
            <a:avLst/>
          </a:prstGeom>
          <a:noFill/>
        </p:spPr>
        <p:txBody>
          <a:bodyPr wrap="square" rtlCol="0">
            <a:spAutoFit/>
          </a:bodyPr>
          <a:lstStyle/>
          <a:p>
            <a:r>
              <a:rPr lang="en-CA" dirty="0"/>
              <a:t>This term we also studied</a:t>
            </a:r>
          </a:p>
          <a:p>
            <a:endParaRPr lang="en-CA" dirty="0"/>
          </a:p>
          <a:p>
            <a:r>
              <a:rPr lang="en-CA" dirty="0"/>
              <a:t>Chapter 6: The Schrodinger Equation </a:t>
            </a:r>
          </a:p>
          <a:p>
            <a:endParaRPr lang="en-CA" dirty="0"/>
          </a:p>
          <a:p>
            <a:r>
              <a:rPr lang="en-CA" dirty="0"/>
              <a:t>Chapter 7: </a:t>
            </a:r>
          </a:p>
          <a:p>
            <a:r>
              <a:rPr lang="en-CA" dirty="0"/>
              <a:t>7.1 : Schrodinger equation in 3D</a:t>
            </a:r>
          </a:p>
          <a:p>
            <a:r>
              <a:rPr lang="en-CA" dirty="0"/>
              <a:t>7.2 : Angular momentum (Questions)</a:t>
            </a:r>
          </a:p>
          <a:p>
            <a:r>
              <a:rPr lang="en-CA" dirty="0"/>
              <a:t>7.3 : The hydrogen atom</a:t>
            </a:r>
          </a:p>
          <a:p>
            <a:endParaRPr lang="en-CA" dirty="0"/>
          </a:p>
          <a:p>
            <a:endParaRPr lang="en-CA" dirty="0"/>
          </a:p>
        </p:txBody>
      </p:sp>
    </p:spTree>
    <p:extLst>
      <p:ext uri="{BB962C8B-B14F-4D97-AF65-F5344CB8AC3E}">
        <p14:creationId xmlns:p14="http://schemas.microsoft.com/office/powerpoint/2010/main" val="1378716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631248" y="1919537"/>
            <a:ext cx="7286775" cy="3885848"/>
            <a:chOff x="199925" y="64360"/>
            <a:chExt cx="7286775" cy="3885848"/>
          </a:xfrm>
        </p:grpSpPr>
        <p:pic>
          <p:nvPicPr>
            <p:cNvPr id="6" name="Picture 5"/>
            <p:cNvPicPr>
              <a:picLocks noChangeAspect="1"/>
            </p:cNvPicPr>
            <p:nvPr/>
          </p:nvPicPr>
          <p:blipFill>
            <a:blip r:embed="rId2">
              <a:lum/>
              <a:alphaModFix/>
            </a:blip>
            <a:srcRect/>
            <a:stretch>
              <a:fillRect/>
            </a:stretch>
          </p:blipFill>
          <p:spPr>
            <a:xfrm>
              <a:off x="199925" y="64360"/>
              <a:ext cx="7286775" cy="3885848"/>
            </a:xfrm>
            <a:prstGeom prst="rect">
              <a:avLst/>
            </a:prstGeom>
            <a:noFill/>
            <a:ln>
              <a:noFill/>
            </a:ln>
          </p:spPr>
        </p:pic>
        <p:sp>
          <p:nvSpPr>
            <p:cNvPr id="7" name="TextBox 6"/>
            <p:cNvSpPr txBox="1"/>
            <p:nvPr/>
          </p:nvSpPr>
          <p:spPr>
            <a:xfrm>
              <a:off x="3429000" y="1014984"/>
              <a:ext cx="2276855" cy="365760"/>
            </a:xfrm>
            <a:prstGeom prst="rect">
              <a:avLst/>
            </a:prstGeom>
            <a:noFill/>
          </p:spPr>
          <p:txBody>
            <a:bodyPr wrap="square" rtlCol="0">
              <a:spAutoFit/>
            </a:bodyPr>
            <a:lstStyle/>
            <a:p>
              <a:r>
                <a:rPr lang="en-CA" dirty="0">
                  <a:solidFill>
                    <a:srgbClr val="FF0000"/>
                  </a:solidFill>
                </a:rPr>
                <a:t>Electric field</a:t>
              </a:r>
            </a:p>
          </p:txBody>
        </p:sp>
        <p:sp>
          <p:nvSpPr>
            <p:cNvPr id="8" name="TextBox 7"/>
            <p:cNvSpPr txBox="1"/>
            <p:nvPr/>
          </p:nvSpPr>
          <p:spPr>
            <a:xfrm>
              <a:off x="1490472" y="2103120"/>
              <a:ext cx="1572768" cy="369332"/>
            </a:xfrm>
            <a:prstGeom prst="rect">
              <a:avLst/>
            </a:prstGeom>
            <a:noFill/>
          </p:spPr>
          <p:txBody>
            <a:bodyPr wrap="square" rtlCol="0">
              <a:spAutoFit/>
            </a:bodyPr>
            <a:lstStyle/>
            <a:p>
              <a:r>
                <a:rPr lang="en-CA" dirty="0">
                  <a:solidFill>
                    <a:srgbClr val="0070C0"/>
                  </a:solidFill>
                </a:rPr>
                <a:t>Magnetic field</a:t>
              </a:r>
            </a:p>
          </p:txBody>
        </p:sp>
      </p:grpSp>
      <p:sp>
        <p:nvSpPr>
          <p:cNvPr id="4" name="TextBox 3"/>
          <p:cNvSpPr txBox="1"/>
          <p:nvPr/>
        </p:nvSpPr>
        <p:spPr>
          <a:xfrm>
            <a:off x="1046285" y="394816"/>
            <a:ext cx="9539654" cy="1754326"/>
          </a:xfrm>
          <a:prstGeom prst="rect">
            <a:avLst/>
          </a:prstGeom>
          <a:noFill/>
        </p:spPr>
        <p:txBody>
          <a:bodyPr wrap="square" rtlCol="0">
            <a:spAutoFit/>
          </a:bodyPr>
          <a:lstStyle/>
          <a:p>
            <a:r>
              <a:rPr lang="en-CA" dirty="0"/>
              <a:t>Molecules can absorb and emit electromagnetic radiation in a similar fashion to atoms.</a:t>
            </a:r>
          </a:p>
          <a:p>
            <a:endParaRPr lang="en-CA" dirty="0"/>
          </a:p>
          <a:p>
            <a:r>
              <a:rPr lang="en-CA" dirty="0"/>
              <a:t>When a molecule absorbs a photon, it’s electrons become excited and jump to higher energy levels. </a:t>
            </a:r>
          </a:p>
          <a:p>
            <a:endParaRPr lang="en-CA" dirty="0"/>
          </a:p>
          <a:p>
            <a:r>
              <a:rPr lang="en-CA" dirty="0"/>
              <a:t>When a molecule emits a photon, it’s electrons lose energy and drop back down to lower levels.</a:t>
            </a:r>
          </a:p>
          <a:p>
            <a:r>
              <a:rPr lang="en-CA" dirty="0"/>
              <a:t>   </a:t>
            </a:r>
          </a:p>
        </p:txBody>
      </p:sp>
      <p:sp>
        <p:nvSpPr>
          <p:cNvPr id="9" name="TextBox 8"/>
          <p:cNvSpPr txBox="1"/>
          <p:nvPr/>
        </p:nvSpPr>
        <p:spPr>
          <a:xfrm>
            <a:off x="1023155" y="2393618"/>
            <a:ext cx="3481754" cy="2031325"/>
          </a:xfrm>
          <a:prstGeom prst="rect">
            <a:avLst/>
          </a:prstGeom>
          <a:noFill/>
        </p:spPr>
        <p:txBody>
          <a:bodyPr wrap="square" rtlCol="0">
            <a:spAutoFit/>
          </a:bodyPr>
          <a:lstStyle/>
          <a:p>
            <a:r>
              <a:rPr lang="en-CA" dirty="0"/>
              <a:t>This is similar to the behaviour of individual atoms. Molecules also have electron transition energies that are on the order of electron volts (eV). Recall the ionization energy of hydrogen is 13.6 eV. </a:t>
            </a:r>
          </a:p>
          <a:p>
            <a:endParaRPr lang="en-CA" dirty="0"/>
          </a:p>
        </p:txBody>
      </p:sp>
      <p:grpSp>
        <p:nvGrpSpPr>
          <p:cNvPr id="2" name="Group 1"/>
          <p:cNvGrpSpPr/>
          <p:nvPr/>
        </p:nvGrpSpPr>
        <p:grpSpPr>
          <a:xfrm>
            <a:off x="1022803" y="4658918"/>
            <a:ext cx="8552020" cy="1715505"/>
            <a:chOff x="1022803" y="4658918"/>
            <a:chExt cx="8552020" cy="1715505"/>
          </a:xfrm>
        </p:grpSpPr>
        <p:sp>
          <p:nvSpPr>
            <p:cNvPr id="10" name="TextBox 9"/>
            <p:cNvSpPr txBox="1"/>
            <p:nvPr/>
          </p:nvSpPr>
          <p:spPr>
            <a:xfrm>
              <a:off x="1022803" y="4658918"/>
              <a:ext cx="7620035" cy="923330"/>
            </a:xfrm>
            <a:prstGeom prst="rect">
              <a:avLst/>
            </a:prstGeom>
            <a:noFill/>
          </p:spPr>
          <p:txBody>
            <a:bodyPr wrap="square" rtlCol="0">
              <a:spAutoFit/>
            </a:bodyPr>
            <a:lstStyle/>
            <a:p>
              <a:r>
                <a:rPr lang="en-CA" dirty="0"/>
                <a:t>However, molecules are more complicated than individual atoms. On much lower energy scales, diatomic molecules can change their rotational state (angular momentum) and their vibrational state as well as their electronic state. </a:t>
              </a:r>
            </a:p>
          </p:txBody>
        </p:sp>
        <p:sp>
          <p:nvSpPr>
            <p:cNvPr id="11" name="TextBox 10"/>
            <p:cNvSpPr txBox="1"/>
            <p:nvPr/>
          </p:nvSpPr>
          <p:spPr>
            <a:xfrm>
              <a:off x="1125415" y="5996354"/>
              <a:ext cx="8449408" cy="378069"/>
            </a:xfrm>
            <a:prstGeom prst="rect">
              <a:avLst/>
            </a:prstGeom>
            <a:noFill/>
          </p:spPr>
          <p:txBody>
            <a:bodyPr wrap="square" rtlCol="0">
              <a:spAutoFit/>
            </a:bodyPr>
            <a:lstStyle/>
            <a:p>
              <a:r>
                <a:rPr lang="en-CA" dirty="0"/>
                <a:t>The energies of these transitions are much lower (1/100 and 1/1000 eV) </a:t>
              </a:r>
            </a:p>
          </p:txBody>
        </p:sp>
      </p:grpSp>
    </p:spTree>
    <p:extLst>
      <p:ext uri="{BB962C8B-B14F-4D97-AF65-F5344CB8AC3E}">
        <p14:creationId xmlns:p14="http://schemas.microsoft.com/office/powerpoint/2010/main" val="311067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0521" y="4052119"/>
            <a:ext cx="4492210" cy="2341217"/>
          </a:xfrm>
          <a:prstGeom prst="rect">
            <a:avLst/>
          </a:prstGeom>
        </p:spPr>
      </p:pic>
      <p:grpSp>
        <p:nvGrpSpPr>
          <p:cNvPr id="17" name="Group 16"/>
          <p:cNvGrpSpPr/>
          <p:nvPr/>
        </p:nvGrpSpPr>
        <p:grpSpPr>
          <a:xfrm>
            <a:off x="7034899" y="1972042"/>
            <a:ext cx="5028122" cy="4885958"/>
            <a:chOff x="6945252" y="183232"/>
            <a:chExt cx="5028122" cy="4885958"/>
          </a:xfrm>
        </p:grpSpPr>
        <p:pic>
          <p:nvPicPr>
            <p:cNvPr id="12" name="Picture 11"/>
            <p:cNvPicPr>
              <a:picLocks noChangeAspect="1"/>
            </p:cNvPicPr>
            <p:nvPr/>
          </p:nvPicPr>
          <p:blipFill>
            <a:blip r:embed="rId3"/>
            <a:stretch>
              <a:fillRect/>
            </a:stretch>
          </p:blipFill>
          <p:spPr>
            <a:xfrm>
              <a:off x="6945252" y="183232"/>
              <a:ext cx="5028122" cy="4885958"/>
            </a:xfrm>
            <a:prstGeom prst="rect">
              <a:avLst/>
            </a:prstGeom>
          </p:spPr>
        </p:pic>
        <p:sp>
          <p:nvSpPr>
            <p:cNvPr id="13" name="Rectangle 12"/>
            <p:cNvSpPr/>
            <p:nvPr/>
          </p:nvSpPr>
          <p:spPr>
            <a:xfrm>
              <a:off x="8924544" y="2779776"/>
              <a:ext cx="173736" cy="2377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3" name="TextBox 2"/>
          <p:cNvSpPr txBox="1"/>
          <p:nvPr/>
        </p:nvSpPr>
        <p:spPr>
          <a:xfrm>
            <a:off x="1169377" y="404446"/>
            <a:ext cx="9706708" cy="2031325"/>
          </a:xfrm>
          <a:prstGeom prst="rect">
            <a:avLst/>
          </a:prstGeom>
          <a:noFill/>
        </p:spPr>
        <p:txBody>
          <a:bodyPr wrap="square" rtlCol="0">
            <a:spAutoFit/>
          </a:bodyPr>
          <a:lstStyle/>
          <a:p>
            <a:r>
              <a:rPr lang="en-CA" dirty="0"/>
              <a:t>A molecule can change its rotational state (quantum number </a:t>
            </a:r>
            <a:r>
              <a:rPr lang="en-CA" i="1" dirty="0"/>
              <a:t>l</a:t>
            </a:r>
            <a:r>
              <a:rPr lang="en-CA" dirty="0"/>
              <a:t>) only if it has a permanent electric dipole moment (asymmetric molecules). If it does not have a permanent dipole moment, both the vibrational and rotational state of the molecule must change simultaneously. Their spectrum will show this.</a:t>
            </a:r>
          </a:p>
          <a:p>
            <a:endParaRPr lang="en-CA" dirty="0"/>
          </a:p>
          <a:p>
            <a:r>
              <a:rPr lang="en-CA" dirty="0"/>
              <a:t>Last class we discussed the behaviour of a molecule in terms of its angular momentum, which gave the rotational energy in terms of the orbital quantum number.</a:t>
            </a:r>
          </a:p>
        </p:txBody>
      </p:sp>
      <p:sp>
        <p:nvSpPr>
          <p:cNvPr id="4" name="TextBox 3"/>
          <p:cNvSpPr txBox="1"/>
          <p:nvPr/>
        </p:nvSpPr>
        <p:spPr>
          <a:xfrm>
            <a:off x="1178169" y="2593731"/>
            <a:ext cx="6013939" cy="1477328"/>
          </a:xfrm>
          <a:prstGeom prst="rect">
            <a:avLst/>
          </a:prstGeom>
          <a:noFill/>
        </p:spPr>
        <p:txBody>
          <a:bodyPr wrap="square" rtlCol="0">
            <a:spAutoFit/>
          </a:bodyPr>
          <a:lstStyle/>
          <a:p>
            <a:r>
              <a:rPr lang="en-CA" dirty="0"/>
              <a:t>We briefly discussed vibrational state, using a simple harmonic oscillator to describe the motion of the component atoms. Today we will discuss the effect this has on the energy of the system and leave more detailed treatment of the wave functions for another time. </a:t>
            </a:r>
          </a:p>
        </p:txBody>
      </p:sp>
      <p:sp>
        <p:nvSpPr>
          <p:cNvPr id="5" name="TextBox 4"/>
          <p:cNvSpPr txBox="1"/>
          <p:nvPr/>
        </p:nvSpPr>
        <p:spPr>
          <a:xfrm>
            <a:off x="1710434" y="6298196"/>
            <a:ext cx="4132384" cy="369332"/>
          </a:xfrm>
          <a:prstGeom prst="rect">
            <a:avLst/>
          </a:prstGeom>
          <a:noFill/>
        </p:spPr>
        <p:txBody>
          <a:bodyPr wrap="square" rtlCol="0">
            <a:spAutoFit/>
          </a:bodyPr>
          <a:lstStyle/>
          <a:p>
            <a:r>
              <a:rPr lang="en-CA" dirty="0"/>
              <a:t>Symmetric molecule with dipole moment</a:t>
            </a:r>
          </a:p>
        </p:txBody>
      </p:sp>
    </p:spTree>
    <p:extLst>
      <p:ext uri="{BB962C8B-B14F-4D97-AF65-F5344CB8AC3E}">
        <p14:creationId xmlns:p14="http://schemas.microsoft.com/office/powerpoint/2010/main" val="3132327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40" y="812684"/>
            <a:ext cx="5775223" cy="5334116"/>
          </a:xfrm>
          <a:prstGeom prst="rect">
            <a:avLst/>
          </a:prstGeom>
        </p:spPr>
      </p:pic>
      <p:sp>
        <p:nvSpPr>
          <p:cNvPr id="4" name="TextBox 3"/>
          <p:cNvSpPr txBox="1"/>
          <p:nvPr/>
        </p:nvSpPr>
        <p:spPr>
          <a:xfrm>
            <a:off x="6032891" y="562864"/>
            <a:ext cx="5715000" cy="2308324"/>
          </a:xfrm>
          <a:prstGeom prst="rect">
            <a:avLst/>
          </a:prstGeom>
          <a:noFill/>
        </p:spPr>
        <p:txBody>
          <a:bodyPr wrap="square" rtlCol="0">
            <a:spAutoFit/>
          </a:bodyPr>
          <a:lstStyle/>
          <a:p>
            <a:r>
              <a:rPr lang="en-CA" dirty="0"/>
              <a:t>When we allow the molecule to vibrate in addition to rotate, </a:t>
            </a:r>
            <a:r>
              <a:rPr lang="en-CA" i="1" dirty="0"/>
              <a:t>r </a:t>
            </a:r>
            <a:r>
              <a:rPr lang="en-CA" dirty="0"/>
              <a:t>is no longer constant. We use a simple harmonic oscillator potential to describe the interaction of the two masses. </a:t>
            </a:r>
          </a:p>
          <a:p>
            <a:endParaRPr lang="en-CA" i="1" dirty="0"/>
          </a:p>
          <a:p>
            <a:r>
              <a:rPr lang="en-CA" dirty="0"/>
              <a:t>To first order the masses behave as though they are connected by a spring and exert a force on one another described by Hooke’s law. </a:t>
            </a:r>
          </a:p>
        </p:txBody>
      </p:sp>
      <mc:AlternateContent xmlns:mc="http://schemas.openxmlformats.org/markup-compatibility/2006" xmlns:a14="http://schemas.microsoft.com/office/drawing/2010/main">
        <mc:Choice Requires="a14">
          <p:sp>
            <p:nvSpPr>
              <p:cNvPr id="5" name="TextBox 4"/>
              <p:cNvSpPr txBox="1"/>
              <p:nvPr/>
            </p:nvSpPr>
            <p:spPr>
              <a:xfrm>
                <a:off x="7663863" y="2871188"/>
                <a:ext cx="1846980" cy="6914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𝑉</m:t>
                      </m:r>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𝑟</m:t>
                          </m:r>
                        </m:e>
                      </m:d>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r>
                        <a:rPr lang="en-CA" sz="2400" b="0" i="1" smtClean="0">
                          <a:latin typeface="Cambria Math" panose="02040503050406030204" pitchFamily="18" charset="0"/>
                        </a:rPr>
                        <m:t>𝐶</m:t>
                      </m:r>
                      <m:sSup>
                        <m:sSupPr>
                          <m:ctrlPr>
                            <a:rPr lang="en-CA" sz="2400" b="0" i="1" smtClean="0">
                              <a:latin typeface="Cambria Math" panose="02040503050406030204" pitchFamily="18" charset="0"/>
                            </a:rPr>
                          </m:ctrlPr>
                        </m:sSupPr>
                        <m:e>
                          <m:r>
                            <m:rPr>
                              <m:sty m:val="p"/>
                            </m:rPr>
                            <a:rPr lang="en-CA" sz="2400" b="0" i="0" smtClean="0">
                              <a:latin typeface="Cambria Math" panose="02040503050406030204" pitchFamily="18" charset="0"/>
                            </a:rPr>
                            <m:t>r</m:t>
                          </m:r>
                        </m:e>
                        <m:sup>
                          <m:r>
                            <a:rPr lang="en-CA" sz="2400" b="0" i="0" smtClean="0">
                              <a:latin typeface="Cambria Math" panose="02040503050406030204" pitchFamily="18" charset="0"/>
                            </a:rPr>
                            <m:t>2</m:t>
                          </m:r>
                        </m:sup>
                      </m:sSup>
                    </m:oMath>
                  </m:oMathPara>
                </a14:m>
                <a:endParaRPr lang="en-CA"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7663863" y="2871188"/>
                <a:ext cx="1846980" cy="691471"/>
              </a:xfrm>
              <a:prstGeom prst="rect">
                <a:avLst/>
              </a:prstGeom>
              <a:blipFill>
                <a:blip r:embed="rId3"/>
                <a:stretch>
                  <a:fillRect/>
                </a:stretch>
              </a:blipFill>
            </p:spPr>
            <p:txBody>
              <a:bodyPr/>
              <a:lstStyle/>
              <a:p>
                <a:r>
                  <a:rPr lang="en-CA">
                    <a:noFill/>
                  </a:rPr>
                  <a:t> </a:t>
                </a:r>
              </a:p>
            </p:txBody>
          </p:sp>
        </mc:Fallback>
      </mc:AlternateContent>
      <p:sp>
        <p:nvSpPr>
          <p:cNvPr id="6" name="TextBox 5"/>
          <p:cNvSpPr txBox="1"/>
          <p:nvPr/>
        </p:nvSpPr>
        <p:spPr>
          <a:xfrm>
            <a:off x="5993325" y="5364544"/>
            <a:ext cx="5794131" cy="923330"/>
          </a:xfrm>
          <a:prstGeom prst="rect">
            <a:avLst/>
          </a:prstGeom>
          <a:noFill/>
        </p:spPr>
        <p:txBody>
          <a:bodyPr wrap="square" rtlCol="0">
            <a:spAutoFit/>
          </a:bodyPr>
          <a:lstStyle/>
          <a:p>
            <a:r>
              <a:rPr lang="en-CA" dirty="0"/>
              <a:t>The Schrodinger equation splits into three parts – similar to the hydrogen atom – to describe motion in each of the three coordinate directions.  </a:t>
            </a:r>
          </a:p>
        </p:txBody>
      </p:sp>
      <p:sp>
        <p:nvSpPr>
          <p:cNvPr id="7" name="TextBox 6"/>
          <p:cNvSpPr txBox="1"/>
          <p:nvPr/>
        </p:nvSpPr>
        <p:spPr>
          <a:xfrm>
            <a:off x="6584070" y="3748534"/>
            <a:ext cx="4612640" cy="369332"/>
          </a:xfrm>
          <a:prstGeom prst="rect">
            <a:avLst/>
          </a:prstGeom>
          <a:noFill/>
        </p:spPr>
        <p:txBody>
          <a:bodyPr wrap="square" rtlCol="0">
            <a:spAutoFit/>
          </a:bodyPr>
          <a:lstStyle/>
          <a:p>
            <a:r>
              <a:rPr lang="en-CA" dirty="0"/>
              <a:t>Recall the energy levels of the quantum SHO:</a:t>
            </a:r>
          </a:p>
        </p:txBody>
      </p:sp>
      <mc:AlternateContent xmlns:mc="http://schemas.openxmlformats.org/markup-compatibility/2006" xmlns:a14="http://schemas.microsoft.com/office/drawing/2010/main">
        <mc:Choice Requires="a14">
          <p:sp>
            <p:nvSpPr>
              <p:cNvPr id="8" name="TextBox 7"/>
              <p:cNvSpPr txBox="1"/>
              <p:nvPr/>
            </p:nvSpPr>
            <p:spPr>
              <a:xfrm>
                <a:off x="6273931" y="4326283"/>
                <a:ext cx="2779864" cy="8298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𝐸</m:t>
                          </m:r>
                        </m:e>
                        <m:sub>
                          <m:r>
                            <a:rPr lang="en-CA" sz="2400" b="0" i="1" smtClean="0">
                              <a:latin typeface="Cambria Math" panose="02040503050406030204" pitchFamily="18" charset="0"/>
                            </a:rPr>
                            <m:t>𝑆𝐻𝑂</m:t>
                          </m:r>
                        </m:sub>
                      </m:sSub>
                      <m:r>
                        <a:rPr lang="en-CA" sz="2400" b="0" i="1" smtClean="0">
                          <a:latin typeface="Cambria Math" panose="02040503050406030204" pitchFamily="18" charset="0"/>
                        </a:rPr>
                        <m:t>=</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e>
                      </m:d>
                      <m:r>
                        <a:rPr lang="en-CA" sz="2400" b="0" i="1" smtClean="0">
                          <a:latin typeface="Cambria Math" panose="02040503050406030204" pitchFamily="18" charset="0"/>
                        </a:rPr>
                        <m:t>ℏ</m:t>
                      </m:r>
                      <m:r>
                        <a:rPr lang="en-CA" sz="2400" b="0" i="1" smtClean="0">
                          <a:latin typeface="Cambria Math" panose="02040503050406030204" pitchFamily="18" charset="0"/>
                        </a:rPr>
                        <m:t>𝜔</m:t>
                      </m:r>
                    </m:oMath>
                  </m:oMathPara>
                </a14:m>
                <a:endParaRPr lang="en-CA"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6273931" y="4326283"/>
                <a:ext cx="2779864" cy="829843"/>
              </a:xfrm>
              <a:prstGeom prst="rect">
                <a:avLst/>
              </a:prstGeom>
              <a:blipFill>
                <a:blip r:embed="rId4"/>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9746814" y="4169139"/>
                <a:ext cx="1925335" cy="10911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𝜈</m:t>
                          </m:r>
                        </m:e>
                        <m:sub>
                          <m:r>
                            <a:rPr lang="en-CA" sz="2400" b="0" i="1" smtClean="0">
                              <a:latin typeface="Cambria Math" panose="02040503050406030204" pitchFamily="18" charset="0"/>
                            </a:rPr>
                            <m:t>𝑜𝑏𝑠</m:t>
                          </m:r>
                        </m:sub>
                      </m:sSub>
                      <m:r>
                        <a:rPr lang="en-CA" sz="2400" b="0" i="1" smtClean="0">
                          <a:latin typeface="Cambria Math" panose="02040503050406030204" pitchFamily="18" charset="0"/>
                        </a:rPr>
                        <m:t>=</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r>
                            <a:rPr lang="en-CA" sz="2400" b="0" i="1" smtClean="0">
                              <a:latin typeface="Cambria Math" panose="02040503050406030204" pitchFamily="18" charset="0"/>
                            </a:rPr>
                            <m:t>𝜋</m:t>
                          </m:r>
                        </m:den>
                      </m:f>
                      <m:rad>
                        <m:radPr>
                          <m:degHide m:val="on"/>
                          <m:ctrlPr>
                            <a:rPr lang="en-CA" sz="2400" b="0" i="1" smtClean="0">
                              <a:latin typeface="Cambria Math" panose="02040503050406030204" pitchFamily="18" charset="0"/>
                            </a:rPr>
                          </m:ctrlPr>
                        </m:radPr>
                        <m:deg/>
                        <m:e>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𝐶</m:t>
                              </m:r>
                            </m:num>
                            <m:den>
                              <m:r>
                                <a:rPr lang="en-CA" sz="2400" b="0" i="1" smtClean="0">
                                  <a:latin typeface="Cambria Math" panose="02040503050406030204" pitchFamily="18" charset="0"/>
                                </a:rPr>
                                <m:t>𝜇</m:t>
                              </m:r>
                            </m:den>
                          </m:f>
                        </m:e>
                      </m:rad>
                      <m:r>
                        <a:rPr lang="en-CA" sz="2400" b="0" i="1" smtClean="0">
                          <a:latin typeface="Cambria Math" panose="02040503050406030204" pitchFamily="18" charset="0"/>
                        </a:rPr>
                        <m:t> </m:t>
                      </m:r>
                    </m:oMath>
                  </m:oMathPara>
                </a14:m>
                <a:endParaRPr lang="en-CA"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9746814" y="4169139"/>
                <a:ext cx="1925335" cy="1091196"/>
              </a:xfrm>
              <a:prstGeom prst="rect">
                <a:avLst/>
              </a:prstGeom>
              <a:blipFill>
                <a:blip r:embed="rId5"/>
                <a:stretch>
                  <a:fillRect/>
                </a:stretch>
              </a:blipFill>
            </p:spPr>
            <p:txBody>
              <a:bodyPr/>
              <a:lstStyle/>
              <a:p>
                <a:r>
                  <a:rPr lang="en-CA">
                    <a:noFill/>
                  </a:rPr>
                  <a:t> </a:t>
                </a:r>
              </a:p>
            </p:txBody>
          </p:sp>
        </mc:Fallback>
      </mc:AlternateContent>
      <p:sp>
        <p:nvSpPr>
          <p:cNvPr id="11" name="Rectangle 10"/>
          <p:cNvSpPr/>
          <p:nvPr/>
        </p:nvSpPr>
        <p:spPr>
          <a:xfrm>
            <a:off x="2174240" y="5110332"/>
            <a:ext cx="203200" cy="2084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2377440" y="4694981"/>
            <a:ext cx="136822" cy="1504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2514262" y="4326283"/>
            <a:ext cx="203200" cy="2084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2717462" y="3942080"/>
            <a:ext cx="116502" cy="2239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2833964" y="3562659"/>
            <a:ext cx="195887" cy="185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3029851" y="3216923"/>
            <a:ext cx="157418" cy="338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p:nvSpPr>
        <p:spPr>
          <a:xfrm>
            <a:off x="3187269" y="2976880"/>
            <a:ext cx="135051" cy="2400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20" name="TextBox 19"/>
              <p:cNvSpPr txBox="1"/>
              <p:nvPr/>
            </p:nvSpPr>
            <p:spPr>
              <a:xfrm>
                <a:off x="2042160" y="5029875"/>
                <a:ext cx="335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oMath>
                  </m:oMathPara>
                </a14:m>
                <a:endParaRPr lang="en-CA" dirty="0"/>
              </a:p>
            </p:txBody>
          </p:sp>
        </mc:Choice>
        <mc:Fallback xmlns="">
          <p:sp>
            <p:nvSpPr>
              <p:cNvPr id="20" name="TextBox 19"/>
              <p:cNvSpPr txBox="1">
                <a:spLocks noRot="1" noChangeAspect="1" noMove="1" noResize="1" noEditPoints="1" noAdjustHandles="1" noChangeArrowheads="1" noChangeShapeType="1" noTextEdit="1"/>
              </p:cNvSpPr>
              <p:nvPr/>
            </p:nvSpPr>
            <p:spPr>
              <a:xfrm>
                <a:off x="2042160" y="5029875"/>
                <a:ext cx="335280" cy="369332"/>
              </a:xfrm>
              <a:prstGeom prst="rect">
                <a:avLst/>
              </a:prstGeom>
              <a:blipFill>
                <a:blip r:embed="rId6"/>
                <a:stretch>
                  <a:fillRect r="-9091"/>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2209800" y="4585530"/>
                <a:ext cx="335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oMath>
                  </m:oMathPara>
                </a14:m>
                <a:endParaRPr lang="en-CA" dirty="0"/>
              </a:p>
            </p:txBody>
          </p:sp>
        </mc:Choice>
        <mc:Fallback xmlns="">
          <p:sp>
            <p:nvSpPr>
              <p:cNvPr id="21" name="TextBox 20"/>
              <p:cNvSpPr txBox="1">
                <a:spLocks noRot="1" noChangeAspect="1" noMove="1" noResize="1" noEditPoints="1" noAdjustHandles="1" noChangeArrowheads="1" noChangeShapeType="1" noTextEdit="1"/>
              </p:cNvSpPr>
              <p:nvPr/>
            </p:nvSpPr>
            <p:spPr>
              <a:xfrm>
                <a:off x="2209800" y="4585530"/>
                <a:ext cx="335280" cy="369332"/>
              </a:xfrm>
              <a:prstGeom prst="rect">
                <a:avLst/>
              </a:prstGeom>
              <a:blipFill>
                <a:blip r:embed="rId7"/>
                <a:stretch>
                  <a:fillRect r="-9091"/>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377440" y="4207973"/>
                <a:ext cx="335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oMath>
                  </m:oMathPara>
                </a14:m>
                <a:endParaRPr lang="en-CA" dirty="0"/>
              </a:p>
            </p:txBody>
          </p:sp>
        </mc:Choice>
        <mc:Fallback xmlns="">
          <p:sp>
            <p:nvSpPr>
              <p:cNvPr id="22" name="TextBox 21"/>
              <p:cNvSpPr txBox="1">
                <a:spLocks noRot="1" noChangeAspect="1" noMove="1" noResize="1" noEditPoints="1" noAdjustHandles="1" noChangeArrowheads="1" noChangeShapeType="1" noTextEdit="1"/>
              </p:cNvSpPr>
              <p:nvPr/>
            </p:nvSpPr>
            <p:spPr>
              <a:xfrm>
                <a:off x="2377440" y="4207973"/>
                <a:ext cx="335280" cy="369332"/>
              </a:xfrm>
              <a:prstGeom prst="rect">
                <a:avLst/>
              </a:prstGeom>
              <a:blipFill>
                <a:blip r:embed="rId8"/>
                <a:stretch>
                  <a:fillRect r="-9091"/>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2535314" y="3820978"/>
                <a:ext cx="335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oMath>
                  </m:oMathPara>
                </a14:m>
                <a:endParaRPr lang="en-CA" dirty="0"/>
              </a:p>
            </p:txBody>
          </p:sp>
        </mc:Choice>
        <mc:Fallback xmlns="">
          <p:sp>
            <p:nvSpPr>
              <p:cNvPr id="23" name="TextBox 22"/>
              <p:cNvSpPr txBox="1">
                <a:spLocks noRot="1" noChangeAspect="1" noMove="1" noResize="1" noEditPoints="1" noAdjustHandles="1" noChangeArrowheads="1" noChangeShapeType="1" noTextEdit="1"/>
              </p:cNvSpPr>
              <p:nvPr/>
            </p:nvSpPr>
            <p:spPr>
              <a:xfrm>
                <a:off x="2535314" y="3820978"/>
                <a:ext cx="335280" cy="369332"/>
              </a:xfrm>
              <a:prstGeom prst="rect">
                <a:avLst/>
              </a:prstGeom>
              <a:blipFill>
                <a:blip r:embed="rId9"/>
                <a:stretch>
                  <a:fillRect r="-9091"/>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2694571" y="3470930"/>
                <a:ext cx="335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oMath>
                  </m:oMathPara>
                </a14:m>
                <a:endParaRPr lang="en-CA" dirty="0"/>
              </a:p>
            </p:txBody>
          </p:sp>
        </mc:Choice>
        <mc:Fallback xmlns="">
          <p:sp>
            <p:nvSpPr>
              <p:cNvPr id="24" name="TextBox 23"/>
              <p:cNvSpPr txBox="1">
                <a:spLocks noRot="1" noChangeAspect="1" noMove="1" noResize="1" noEditPoints="1" noAdjustHandles="1" noChangeArrowheads="1" noChangeShapeType="1" noTextEdit="1"/>
              </p:cNvSpPr>
              <p:nvPr/>
            </p:nvSpPr>
            <p:spPr>
              <a:xfrm>
                <a:off x="2694571" y="3470930"/>
                <a:ext cx="335280" cy="369332"/>
              </a:xfrm>
              <a:prstGeom prst="rect">
                <a:avLst/>
              </a:prstGeom>
              <a:blipFill>
                <a:blip r:embed="rId10"/>
                <a:stretch>
                  <a:fillRect r="-1090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2851989" y="3144479"/>
                <a:ext cx="335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oMath>
                  </m:oMathPara>
                </a14:m>
                <a:endParaRPr lang="en-CA" dirty="0"/>
              </a:p>
            </p:txBody>
          </p:sp>
        </mc:Choice>
        <mc:Fallback xmlns="">
          <p:sp>
            <p:nvSpPr>
              <p:cNvPr id="25" name="TextBox 24"/>
              <p:cNvSpPr txBox="1">
                <a:spLocks noRot="1" noChangeAspect="1" noMove="1" noResize="1" noEditPoints="1" noAdjustHandles="1" noChangeArrowheads="1" noChangeShapeType="1" noTextEdit="1"/>
              </p:cNvSpPr>
              <p:nvPr/>
            </p:nvSpPr>
            <p:spPr>
              <a:xfrm>
                <a:off x="2851989" y="3144479"/>
                <a:ext cx="335280" cy="369332"/>
              </a:xfrm>
              <a:prstGeom prst="rect">
                <a:avLst/>
              </a:prstGeom>
              <a:blipFill>
                <a:blip r:embed="rId11"/>
                <a:stretch>
                  <a:fillRect r="-9091"/>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3040011" y="2847591"/>
                <a:ext cx="3352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oMath>
                  </m:oMathPara>
                </a14:m>
                <a:endParaRPr lang="en-CA" dirty="0"/>
              </a:p>
            </p:txBody>
          </p:sp>
        </mc:Choice>
        <mc:Fallback xmlns="">
          <p:sp>
            <p:nvSpPr>
              <p:cNvPr id="26" name="TextBox 25"/>
              <p:cNvSpPr txBox="1">
                <a:spLocks noRot="1" noChangeAspect="1" noMove="1" noResize="1" noEditPoints="1" noAdjustHandles="1" noChangeArrowheads="1" noChangeShapeType="1" noTextEdit="1"/>
              </p:cNvSpPr>
              <p:nvPr/>
            </p:nvSpPr>
            <p:spPr>
              <a:xfrm>
                <a:off x="3040011" y="2847591"/>
                <a:ext cx="335280" cy="369332"/>
              </a:xfrm>
              <a:prstGeom prst="rect">
                <a:avLst/>
              </a:prstGeom>
              <a:blipFill>
                <a:blip r:embed="rId12"/>
                <a:stretch>
                  <a:fillRect r="-9091"/>
                </a:stretch>
              </a:blipFill>
            </p:spPr>
            <p:txBody>
              <a:bodyPr/>
              <a:lstStyle/>
              <a:p>
                <a:r>
                  <a:rPr lang="en-CA">
                    <a:noFill/>
                  </a:rPr>
                  <a:t> </a:t>
                </a:r>
              </a:p>
            </p:txBody>
          </p:sp>
        </mc:Fallback>
      </mc:AlternateContent>
      <p:sp>
        <p:nvSpPr>
          <p:cNvPr id="27" name="Rectangle 26"/>
          <p:cNvSpPr/>
          <p:nvPr/>
        </p:nvSpPr>
        <p:spPr>
          <a:xfrm>
            <a:off x="4643120" y="1920240"/>
            <a:ext cx="1274343" cy="34789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4643120" y="5202321"/>
            <a:ext cx="193040" cy="2328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67757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78000" y="772160"/>
            <a:ext cx="8788400" cy="3970318"/>
          </a:xfrm>
          <a:prstGeom prst="rect">
            <a:avLst/>
          </a:prstGeom>
          <a:noFill/>
        </p:spPr>
        <p:txBody>
          <a:bodyPr wrap="square" rtlCol="0">
            <a:spAutoFit/>
          </a:bodyPr>
          <a:lstStyle/>
          <a:p>
            <a:r>
              <a:rPr lang="en-CA" dirty="0"/>
              <a:t>The main difference between the wave functions for the diatomic molecule and the hydrogen atom is that the radial and angular parts are not coupled as they are with the hydrogen atom. </a:t>
            </a:r>
          </a:p>
          <a:p>
            <a:endParaRPr lang="en-CA" dirty="0"/>
          </a:p>
          <a:p>
            <a:r>
              <a:rPr lang="en-CA" dirty="0"/>
              <a:t>With the Coulomb potential, the energy of the hydrogen atom is given entirely by the principle quantum number </a:t>
            </a:r>
            <a:r>
              <a:rPr lang="en-CA" i="1" dirty="0"/>
              <a:t>n </a:t>
            </a:r>
            <a:r>
              <a:rPr lang="en-CA" dirty="0"/>
              <a:t>and is degenerate in both </a:t>
            </a:r>
            <a:r>
              <a:rPr lang="en-CA" i="1" dirty="0"/>
              <a:t>l</a:t>
            </a:r>
            <a:r>
              <a:rPr lang="en-CA" dirty="0"/>
              <a:t> and </a:t>
            </a:r>
            <a:r>
              <a:rPr lang="en-CA" i="1" dirty="0"/>
              <a:t>m</a:t>
            </a:r>
            <a:r>
              <a:rPr lang="en-CA" dirty="0"/>
              <a:t>. </a:t>
            </a:r>
          </a:p>
          <a:p>
            <a:endParaRPr lang="en-CA" dirty="0"/>
          </a:p>
          <a:p>
            <a:r>
              <a:rPr lang="en-CA" dirty="0"/>
              <a:t>This is not the case with the diatomic molecule, which splits cleanly into rotational and angular parts. </a:t>
            </a:r>
          </a:p>
          <a:p>
            <a:endParaRPr lang="en-CA" dirty="0"/>
          </a:p>
          <a:p>
            <a:r>
              <a:rPr lang="en-CA" dirty="0"/>
              <a:t>The coupling of the equations is due to the details of the potential (SHO for the diatomic molecule vs. Coulomb for H-atom).</a:t>
            </a:r>
          </a:p>
          <a:p>
            <a:endParaRPr lang="en-CA" dirty="0"/>
          </a:p>
          <a:p>
            <a:endParaRPr lang="en-CA" dirty="0"/>
          </a:p>
        </p:txBody>
      </p:sp>
      <mc:AlternateContent xmlns:mc="http://schemas.openxmlformats.org/markup-compatibility/2006" xmlns:a14="http://schemas.microsoft.com/office/drawing/2010/main">
        <mc:Choice Requires="a14">
          <p:sp>
            <p:nvSpPr>
              <p:cNvPr id="16" name="TextBox 15"/>
              <p:cNvSpPr txBox="1"/>
              <p:nvPr/>
            </p:nvSpPr>
            <p:spPr>
              <a:xfrm>
                <a:off x="7237143" y="4848296"/>
                <a:ext cx="2254655" cy="6914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𝑉</m:t>
                          </m:r>
                        </m:e>
                        <m:sub>
                          <m:r>
                            <a:rPr lang="en-CA" sz="2400" b="0" i="1" smtClean="0">
                              <a:latin typeface="Cambria Math" panose="02040503050406030204" pitchFamily="18" charset="0"/>
                            </a:rPr>
                            <m:t>𝑆𝐻𝑂</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𝑟</m:t>
                          </m:r>
                        </m:e>
                      </m:d>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r>
                        <a:rPr lang="en-CA" sz="2400" b="0" i="1" smtClean="0">
                          <a:latin typeface="Cambria Math" panose="02040503050406030204" pitchFamily="18" charset="0"/>
                        </a:rPr>
                        <m:t>𝐶</m:t>
                      </m:r>
                      <m:sSup>
                        <m:sSupPr>
                          <m:ctrlPr>
                            <a:rPr lang="en-CA" sz="2400" b="0" i="1" smtClean="0">
                              <a:latin typeface="Cambria Math" panose="02040503050406030204" pitchFamily="18" charset="0"/>
                            </a:rPr>
                          </m:ctrlPr>
                        </m:sSupPr>
                        <m:e>
                          <m:r>
                            <m:rPr>
                              <m:sty m:val="p"/>
                            </m:rPr>
                            <a:rPr lang="en-CA" sz="2400" b="0" i="0" smtClean="0">
                              <a:latin typeface="Cambria Math" panose="02040503050406030204" pitchFamily="18" charset="0"/>
                            </a:rPr>
                            <m:t>r</m:t>
                          </m:r>
                        </m:e>
                        <m:sup>
                          <m:r>
                            <a:rPr lang="en-CA" sz="2400" b="0" i="0" smtClean="0">
                              <a:latin typeface="Cambria Math" panose="02040503050406030204" pitchFamily="18" charset="0"/>
                            </a:rPr>
                            <m:t>2</m:t>
                          </m:r>
                        </m:sup>
                      </m:sSup>
                    </m:oMath>
                  </m:oMathPara>
                </a14:m>
                <a:endParaRPr lang="en-CA"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237143" y="4848296"/>
                <a:ext cx="2254655" cy="691471"/>
              </a:xfrm>
              <a:prstGeom prst="rect">
                <a:avLst/>
              </a:prstGeom>
              <a:blipFill>
                <a:blip r:embed="rId2"/>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1402080" y="4842228"/>
                <a:ext cx="4348480" cy="84895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𝑉</m:t>
                          </m:r>
                        </m:e>
                        <m:sub>
                          <m:r>
                            <a:rPr lang="en-CA" sz="2400" b="0" i="1" smtClean="0">
                              <a:latin typeface="Cambria Math" panose="02040503050406030204" pitchFamily="18" charset="0"/>
                            </a:rPr>
                            <m:t>𝐶𝑂𝑈𝐿𝑂𝑀𝐵</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𝑟</m:t>
                          </m:r>
                        </m:e>
                      </m:d>
                      <m:r>
                        <a:rPr lang="en-CA" sz="2400" b="0" i="1" smtClean="0">
                          <a:latin typeface="Cambria Math" panose="02040503050406030204" pitchFamily="18" charset="0"/>
                        </a:rPr>
                        <m:t>=−</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𝑍𝑒</m:t>
                          </m:r>
                          <m:r>
                            <a:rPr lang="en-CA" sz="2400" b="0" i="1" smtClean="0">
                              <a:latin typeface="Cambria Math" panose="02040503050406030204" pitchFamily="18" charset="0"/>
                            </a:rPr>
                            <m:t>^2</m:t>
                          </m:r>
                        </m:num>
                        <m:den>
                          <m:r>
                            <a:rPr lang="en-CA" sz="2400" b="0" i="1" smtClean="0">
                              <a:latin typeface="Cambria Math" panose="02040503050406030204" pitchFamily="18" charset="0"/>
                            </a:rPr>
                            <m:t>4</m:t>
                          </m:r>
                          <m:r>
                            <a:rPr lang="en-CA" sz="2400" b="0" i="1" smtClean="0">
                              <a:latin typeface="Cambria Math" panose="02040503050406030204" pitchFamily="18" charset="0"/>
                            </a:rPr>
                            <m:t>𝜋</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𝜖</m:t>
                              </m:r>
                            </m:e>
                            <m:sub>
                              <m:r>
                                <a:rPr lang="en-CA" sz="2400" b="0" i="1" smtClean="0">
                                  <a:latin typeface="Cambria Math" panose="02040503050406030204" pitchFamily="18" charset="0"/>
                                </a:rPr>
                                <m:t>0</m:t>
                              </m:r>
                            </m:sub>
                          </m:sSub>
                          <m:r>
                            <a:rPr lang="en-CA" sz="2400" b="0" i="1" smtClean="0">
                              <a:latin typeface="Cambria Math" panose="02040503050406030204" pitchFamily="18" charset="0"/>
                            </a:rPr>
                            <m:t>𝑟</m:t>
                          </m:r>
                        </m:den>
                      </m:f>
                    </m:oMath>
                  </m:oMathPara>
                </a14:m>
                <a:endParaRPr lang="en-CA" sz="2400" dirty="0"/>
              </a:p>
            </p:txBody>
          </p:sp>
        </mc:Choice>
        <mc:Fallback xmlns="">
          <p:sp>
            <p:nvSpPr>
              <p:cNvPr id="17" name="TextBox 16"/>
              <p:cNvSpPr txBox="1">
                <a:spLocks noRot="1" noChangeAspect="1" noMove="1" noResize="1" noEditPoints="1" noAdjustHandles="1" noChangeArrowheads="1" noChangeShapeType="1" noTextEdit="1"/>
              </p:cNvSpPr>
              <p:nvPr/>
            </p:nvSpPr>
            <p:spPr>
              <a:xfrm>
                <a:off x="1402080" y="4842228"/>
                <a:ext cx="4348480" cy="848950"/>
              </a:xfrm>
              <a:prstGeom prst="rect">
                <a:avLst/>
              </a:prstGeom>
              <a:blipFill>
                <a:blip r:embed="rId3"/>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3370421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163878" y="859937"/>
            <a:ext cx="5028122" cy="4885958"/>
            <a:chOff x="6945252" y="183232"/>
            <a:chExt cx="5028122" cy="4885958"/>
          </a:xfrm>
        </p:grpSpPr>
        <p:pic>
          <p:nvPicPr>
            <p:cNvPr id="12" name="Picture 11"/>
            <p:cNvPicPr>
              <a:picLocks noChangeAspect="1"/>
            </p:cNvPicPr>
            <p:nvPr/>
          </p:nvPicPr>
          <p:blipFill>
            <a:blip r:embed="rId2"/>
            <a:stretch>
              <a:fillRect/>
            </a:stretch>
          </p:blipFill>
          <p:spPr>
            <a:xfrm>
              <a:off x="6945252" y="183232"/>
              <a:ext cx="5028122" cy="4885958"/>
            </a:xfrm>
            <a:prstGeom prst="rect">
              <a:avLst/>
            </a:prstGeom>
          </p:spPr>
        </p:pic>
        <p:sp>
          <p:nvSpPr>
            <p:cNvPr id="13" name="Rectangle 12"/>
            <p:cNvSpPr/>
            <p:nvPr/>
          </p:nvSpPr>
          <p:spPr>
            <a:xfrm>
              <a:off x="8924544" y="2779776"/>
              <a:ext cx="173736" cy="2377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Rectangle 1"/>
          <p:cNvSpPr/>
          <p:nvPr/>
        </p:nvSpPr>
        <p:spPr>
          <a:xfrm>
            <a:off x="1249680" y="536772"/>
            <a:ext cx="9509760" cy="646331"/>
          </a:xfrm>
          <a:prstGeom prst="rect">
            <a:avLst/>
          </a:prstGeom>
        </p:spPr>
        <p:txBody>
          <a:bodyPr wrap="square">
            <a:spAutoFit/>
          </a:bodyPr>
          <a:lstStyle/>
          <a:p>
            <a:r>
              <a:rPr lang="en-CA" dirty="0"/>
              <a:t>The result we’re most interested in is the energy, which has contributions from both vibration and rotational modes. </a:t>
            </a:r>
          </a:p>
        </p:txBody>
      </p:sp>
      <mc:AlternateContent xmlns:mc="http://schemas.openxmlformats.org/markup-compatibility/2006" xmlns:a14="http://schemas.microsoft.com/office/drawing/2010/main">
        <mc:Choice Requires="a14">
          <p:sp>
            <p:nvSpPr>
              <p:cNvPr id="3" name="TextBox 2"/>
              <p:cNvSpPr txBox="1"/>
              <p:nvPr/>
            </p:nvSpPr>
            <p:spPr>
              <a:xfrm>
                <a:off x="2782486" y="1690935"/>
                <a:ext cx="231146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𝐸</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𝐸</m:t>
                          </m:r>
                        </m:e>
                        <m:sub>
                          <m:r>
                            <a:rPr lang="en-CA" sz="2400" b="0" i="1" smtClean="0">
                              <a:latin typeface="Cambria Math" panose="02040503050406030204" pitchFamily="18" charset="0"/>
                            </a:rPr>
                            <m:t>𝑆𝐻𝑂</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𝐸</m:t>
                          </m:r>
                        </m:e>
                        <m:sub>
                          <m:r>
                            <a:rPr lang="en-CA" sz="2400" b="0" i="1" smtClean="0">
                              <a:latin typeface="Cambria Math" panose="02040503050406030204" pitchFamily="18" charset="0"/>
                            </a:rPr>
                            <m:t>𝑅𝑂𝑇</m:t>
                          </m:r>
                        </m:sub>
                      </m:sSub>
                    </m:oMath>
                  </m:oMathPara>
                </a14:m>
                <a:endParaRPr lang="en-CA"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2782486" y="1690935"/>
                <a:ext cx="2311467" cy="369332"/>
              </a:xfrm>
              <a:prstGeom prst="rect">
                <a:avLst/>
              </a:prstGeom>
              <a:blipFill>
                <a:blip r:embed="rId3"/>
                <a:stretch>
                  <a:fillRect l="-2632" r="-526" b="-14754"/>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771093" y="2411196"/>
                <a:ext cx="4233467"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𝐸</m:t>
                      </m:r>
                      <m:r>
                        <a:rPr lang="en-CA" sz="2400" b="0" i="1" smtClean="0">
                          <a:latin typeface="Cambria Math" panose="02040503050406030204" pitchFamily="18" charset="0"/>
                        </a:rPr>
                        <m:t>=</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e>
                      </m:d>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2</m:t>
                          </m:r>
                          <m:r>
                            <a:rPr lang="en-CA" sz="2400" b="0" i="1" smtClean="0">
                              <a:latin typeface="Cambria Math" panose="02040503050406030204" pitchFamily="18" charset="0"/>
                            </a:rPr>
                            <m:t>𝐼</m:t>
                          </m:r>
                        </m:den>
                      </m:f>
                      <m:r>
                        <a:rPr lang="en-CA" sz="2400" b="0" i="1" smtClean="0">
                          <a:latin typeface="Cambria Math" panose="02040503050406030204" pitchFamily="18" charset="0"/>
                        </a:rPr>
                        <m:t>𝑙</m:t>
                      </m:r>
                      <m:r>
                        <a:rPr lang="en-CA" sz="2400" b="0" i="1" smtClean="0">
                          <a:latin typeface="Cambria Math" panose="02040503050406030204" pitchFamily="18" charset="0"/>
                        </a:rPr>
                        <m:t>(</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m:oMathPara>
                </a14:m>
                <a:endParaRPr lang="en-CA"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771093" y="2411196"/>
                <a:ext cx="4233467" cy="837345"/>
              </a:xfrm>
              <a:prstGeom prst="rect">
                <a:avLst/>
              </a:prstGeom>
              <a:blipFill>
                <a:blip r:embed="rId4"/>
                <a:stretch>
                  <a:fillRect/>
                </a:stretch>
              </a:blipFill>
            </p:spPr>
            <p:txBody>
              <a:bodyPr/>
              <a:lstStyle/>
              <a:p>
                <a:r>
                  <a:rPr lang="en-CA">
                    <a:noFill/>
                  </a:rPr>
                  <a:t> </a:t>
                </a:r>
              </a:p>
            </p:txBody>
          </p:sp>
        </mc:Fallback>
      </mc:AlternateContent>
      <p:cxnSp>
        <p:nvCxnSpPr>
          <p:cNvPr id="6" name="Straight Arrow Connector 5"/>
          <p:cNvCxnSpPr>
            <a:cxnSpLocks/>
          </p:cNvCxnSpPr>
          <p:nvPr/>
        </p:nvCxnSpPr>
        <p:spPr>
          <a:xfrm flipV="1">
            <a:off x="2572919" y="3402746"/>
            <a:ext cx="419134" cy="640934"/>
          </a:xfrm>
          <a:prstGeom prst="straightConnector1">
            <a:avLst/>
          </a:prstGeom>
          <a:ln w="57150">
            <a:solidFill>
              <a:srgbClr val="FF0000"/>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7" name="Straight Arrow Connector 6"/>
          <p:cNvCxnSpPr>
            <a:cxnSpLocks/>
          </p:cNvCxnSpPr>
          <p:nvPr/>
        </p:nvCxnSpPr>
        <p:spPr>
          <a:xfrm flipH="1" flipV="1">
            <a:off x="4923692" y="3279003"/>
            <a:ext cx="641839" cy="2046285"/>
          </a:xfrm>
          <a:prstGeom prst="straightConnector1">
            <a:avLst/>
          </a:prstGeom>
          <a:ln w="57150">
            <a:solidFill>
              <a:srgbClr val="FF0000"/>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368377" y="4124959"/>
                <a:ext cx="3576320" cy="1200329"/>
              </a:xfrm>
              <a:prstGeom prst="rect">
                <a:avLst/>
              </a:prstGeom>
              <a:noFill/>
            </p:spPr>
            <p:txBody>
              <a:bodyPr wrap="square" rtlCol="0">
                <a:spAutoFit/>
              </a:bodyPr>
              <a:lstStyle/>
              <a:p>
                <a:r>
                  <a:rPr lang="en-CA" dirty="0"/>
                  <a:t>The first term is the energy of vibration. It is the same form as the quantum SHO, and depends on the vibrational quantum number </a:t>
                </a:r>
                <a14:m>
                  <m:oMath xmlns:m="http://schemas.openxmlformats.org/officeDocument/2006/math">
                    <m:r>
                      <a:rPr lang="en-CA" b="0" i="1" smtClean="0">
                        <a:latin typeface="Cambria Math" panose="02040503050406030204" pitchFamily="18" charset="0"/>
                      </a:rPr>
                      <m:t>𝑛</m:t>
                    </m:r>
                    <m:r>
                      <a:rPr lang="en-CA" b="0" i="1" baseline="-25000" smtClean="0">
                        <a:latin typeface="Cambria Math" panose="02040503050406030204" pitchFamily="18" charset="0"/>
                      </a:rPr>
                      <m:t>𝜈</m:t>
                    </m:r>
                  </m:oMath>
                </a14:m>
                <a:r>
                  <a:rPr lang="en-CA" dirty="0"/>
                  <a:t> </a:t>
                </a:r>
              </a:p>
            </p:txBody>
          </p:sp>
        </mc:Choice>
        <mc:Fallback xmlns="">
          <p:sp>
            <p:nvSpPr>
              <p:cNvPr id="8" name="TextBox 7"/>
              <p:cNvSpPr txBox="1">
                <a:spLocks noRot="1" noChangeAspect="1" noMove="1" noResize="1" noEditPoints="1" noAdjustHandles="1" noChangeArrowheads="1" noChangeShapeType="1" noTextEdit="1"/>
              </p:cNvSpPr>
              <p:nvPr/>
            </p:nvSpPr>
            <p:spPr>
              <a:xfrm>
                <a:off x="368377" y="4124959"/>
                <a:ext cx="3576320" cy="1200329"/>
              </a:xfrm>
              <a:prstGeom prst="rect">
                <a:avLst/>
              </a:prstGeom>
              <a:blipFill>
                <a:blip r:embed="rId5"/>
                <a:stretch>
                  <a:fillRect l="-1363" t="-3046" b="-7107"/>
                </a:stretch>
              </a:blipFill>
            </p:spPr>
            <p:txBody>
              <a:bodyPr/>
              <a:lstStyle/>
              <a:p>
                <a:r>
                  <a:rPr lang="en-CA">
                    <a:noFill/>
                  </a:rPr>
                  <a:t> </a:t>
                </a:r>
              </a:p>
            </p:txBody>
          </p:sp>
        </mc:Fallback>
      </mc:AlternateContent>
      <p:sp>
        <p:nvSpPr>
          <p:cNvPr id="9" name="TextBox 8"/>
          <p:cNvSpPr txBox="1"/>
          <p:nvPr/>
        </p:nvSpPr>
        <p:spPr>
          <a:xfrm>
            <a:off x="4923692" y="5443174"/>
            <a:ext cx="3627120" cy="1200329"/>
          </a:xfrm>
          <a:prstGeom prst="rect">
            <a:avLst/>
          </a:prstGeom>
          <a:noFill/>
        </p:spPr>
        <p:txBody>
          <a:bodyPr wrap="square" rtlCol="0">
            <a:spAutoFit/>
          </a:bodyPr>
          <a:lstStyle/>
          <a:p>
            <a:r>
              <a:rPr lang="en-CA" dirty="0"/>
              <a:t>The second term is the energy of rotation. It depends on the orbital angular momentum quantum number l.</a:t>
            </a:r>
          </a:p>
        </p:txBody>
      </p:sp>
    </p:spTree>
    <p:extLst>
      <p:ext uri="{BB962C8B-B14F-4D97-AF65-F5344CB8AC3E}">
        <p14:creationId xmlns:p14="http://schemas.microsoft.com/office/powerpoint/2010/main" val="1595383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4215354" y="265873"/>
                <a:ext cx="4233467"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𝐸</m:t>
                      </m:r>
                      <m:r>
                        <a:rPr lang="en-CA" sz="2400" b="0" i="1" smtClean="0">
                          <a:latin typeface="Cambria Math" panose="02040503050406030204" pitchFamily="18" charset="0"/>
                        </a:rPr>
                        <m:t>=</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e>
                      </m:d>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2</m:t>
                          </m:r>
                          <m:r>
                            <a:rPr lang="en-CA" sz="2400" b="0" i="1" smtClean="0">
                              <a:latin typeface="Cambria Math" panose="02040503050406030204" pitchFamily="18" charset="0"/>
                            </a:rPr>
                            <m:t>𝐼</m:t>
                          </m:r>
                        </m:den>
                      </m:f>
                      <m:r>
                        <a:rPr lang="en-CA" sz="2400" b="0" i="1" smtClean="0">
                          <a:latin typeface="Cambria Math" panose="02040503050406030204" pitchFamily="18" charset="0"/>
                        </a:rPr>
                        <m:t>𝑙</m:t>
                      </m:r>
                      <m:r>
                        <a:rPr lang="en-CA" sz="2400" b="0" i="1" smtClean="0">
                          <a:latin typeface="Cambria Math" panose="02040503050406030204" pitchFamily="18" charset="0"/>
                        </a:rPr>
                        <m:t>(</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m:oMathPara>
                </a14:m>
                <a:endParaRPr lang="en-CA"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4215354" y="265873"/>
                <a:ext cx="4233467" cy="837345"/>
              </a:xfrm>
              <a:prstGeom prst="rect">
                <a:avLst/>
              </a:prstGeom>
              <a:blipFill>
                <a:blip r:embed="rId2"/>
                <a:stretch>
                  <a:fillRect/>
                </a:stretch>
              </a:blipFill>
            </p:spPr>
            <p:txBody>
              <a:bodyPr/>
              <a:lstStyle/>
              <a:p>
                <a:r>
                  <a:rPr lang="en-CA">
                    <a:noFill/>
                  </a:rPr>
                  <a:t> </a:t>
                </a:r>
              </a:p>
            </p:txBody>
          </p:sp>
        </mc:Fallback>
      </mc:AlternateContent>
      <p:sp>
        <p:nvSpPr>
          <p:cNvPr id="3" name="TextBox 2"/>
          <p:cNvSpPr txBox="1"/>
          <p:nvPr/>
        </p:nvSpPr>
        <p:spPr>
          <a:xfrm>
            <a:off x="2226079" y="1591408"/>
            <a:ext cx="8212015" cy="1200329"/>
          </a:xfrm>
          <a:prstGeom prst="rect">
            <a:avLst/>
          </a:prstGeom>
          <a:noFill/>
        </p:spPr>
        <p:txBody>
          <a:bodyPr wrap="square" rtlCol="0">
            <a:spAutoFit/>
          </a:bodyPr>
          <a:lstStyle/>
          <a:p>
            <a:r>
              <a:rPr lang="en-CA" dirty="0"/>
              <a:t>Increasing the energy of the diatomic molecule requires the molecule to absorb electromagnetic radiation – photons – which increases both it’s vibrational and orbital motion. </a:t>
            </a:r>
          </a:p>
          <a:p>
            <a:endParaRPr lang="en-CA" dirty="0"/>
          </a:p>
        </p:txBody>
      </p:sp>
      <mc:AlternateContent xmlns:mc="http://schemas.openxmlformats.org/markup-compatibility/2006" xmlns:a14="http://schemas.microsoft.com/office/drawing/2010/main">
        <mc:Choice Requires="a14">
          <p:sp>
            <p:nvSpPr>
              <p:cNvPr id="5" name="TextBox 4"/>
              <p:cNvSpPr txBox="1"/>
              <p:nvPr/>
            </p:nvSpPr>
            <p:spPr>
              <a:xfrm>
                <a:off x="2664940" y="4034218"/>
                <a:ext cx="7773154" cy="585225"/>
              </a:xfrm>
              <a:prstGeom prst="rect">
                <a:avLst/>
              </a:prstGeom>
              <a:noFill/>
            </p:spPr>
            <p:txBody>
              <a:bodyPr wrap="none" lIns="0" tIns="0" rIns="0" bIns="0" rtlCol="0">
                <a:spAutoFit/>
              </a:bodyPr>
              <a:lstStyle/>
              <a:p>
                <a14:m>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𝐸</m:t>
                    </m:r>
                    <m:r>
                      <a:rPr lang="en-CA" sz="2400" b="0" i="1" smtClean="0">
                        <a:latin typeface="Cambria Math" panose="02040503050406030204" pitchFamily="18" charset="0"/>
                      </a:rPr>
                      <m:t>=</m:t>
                    </m:r>
                    <m:d>
                      <m:dPr>
                        <m:begChr m:val="["/>
                        <m:endChr m:val="]"/>
                        <m:ctrlPr>
                          <a:rPr lang="en-CA" sz="2400" b="0" i="1" smtClean="0">
                            <a:latin typeface="Cambria Math" panose="02040503050406030204" pitchFamily="18" charset="0"/>
                          </a:rPr>
                        </m:ctrlPr>
                      </m:dPr>
                      <m:e>
                        <m:d>
                          <m:dPr>
                            <m:ctrlPr>
                              <a:rPr lang="en-CA" sz="2400" b="0" i="1" smtClean="0">
                                <a:latin typeface="Cambria Math" panose="02040503050406030204" pitchFamily="18" charset="0"/>
                              </a:rPr>
                            </m:ctrlPr>
                          </m:dPr>
                          <m:e>
                            <m:sSubSup>
                              <m:sSubSupPr>
                                <m:ctrlPr>
                                  <a:rPr lang="en-CA" sz="2400" b="0" i="1" smtClean="0">
                                    <a:latin typeface="Cambria Math" panose="02040503050406030204" pitchFamily="18" charset="0"/>
                                  </a:rPr>
                                </m:ctrlPr>
                              </m:sSubSup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up>
                                <m:r>
                                  <a:rPr lang="en-CA" sz="2400" b="0" i="1" smtClean="0">
                                    <a:latin typeface="Cambria Math" panose="02040503050406030204" pitchFamily="18" charset="0"/>
                                  </a:rPr>
                                  <m:t>′</m:t>
                                </m:r>
                              </m:sup>
                            </m:sSubSup>
                            <m:r>
                              <a:rPr lang="en-CA" sz="2400" b="0" i="1" smtClean="0">
                                <a:latin typeface="Cambria Math" panose="02040503050406030204" pitchFamily="18" charset="0"/>
                              </a:rPr>
                              <m:t>+</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r>
                              <a:rPr lang="en-CA" sz="2400" b="0" i="1" smtClean="0">
                                <a:latin typeface="Cambria Math" panose="02040503050406030204" pitchFamily="18" charset="0"/>
                              </a:rPr>
                              <m:t> </m:t>
                            </m:r>
                          </m:e>
                        </m:d>
                        <m:r>
                          <a:rPr lang="en-CA" sz="2400" b="0" i="1" smtClean="0">
                            <a:latin typeface="Cambria Math" panose="02040503050406030204" pitchFamily="18" charset="0"/>
                          </a:rPr>
                          <m:t>−</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e>
                        </m:d>
                      </m:e>
                    </m:d>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2</m:t>
                        </m:r>
                        <m:r>
                          <a:rPr lang="en-CA" sz="2400" b="0" i="1" smtClean="0">
                            <a:latin typeface="Cambria Math" panose="02040503050406030204" pitchFamily="18" charset="0"/>
                          </a:rPr>
                          <m:t>𝐼</m:t>
                        </m:r>
                      </m:den>
                    </m:f>
                    <m:r>
                      <a:rPr lang="en-CA" sz="2400" b="0" i="1" smtClean="0">
                        <a:latin typeface="Cambria Math" panose="02040503050406030204" pitchFamily="18" charset="0"/>
                      </a:rPr>
                      <m:t>[</m:t>
                    </m:r>
                    <m:r>
                      <a:rPr lang="en-CA" sz="2400" b="0" i="1" smtClean="0">
                        <a:latin typeface="Cambria Math" panose="02040503050406030204" pitchFamily="18" charset="0"/>
                      </a:rPr>
                      <m:t>𝑙</m:t>
                    </m:r>
                    <m:r>
                      <a:rPr lang="en-CA" sz="2400" b="0" i="1" smtClean="0">
                        <a:latin typeface="Cambria Math" panose="02040503050406030204" pitchFamily="18" charset="0"/>
                      </a:rPr>
                      <m:t>′</m:t>
                    </m:r>
                    <m:d>
                      <m:dPr>
                        <m:ctrlPr>
                          <a:rPr lang="en-CA" sz="2400" b="0" i="1" smtClean="0">
                            <a:latin typeface="Cambria Math" panose="02040503050406030204" pitchFamily="18" charset="0"/>
                          </a:rPr>
                        </m:ctrlPr>
                      </m:dPr>
                      <m:e>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𝑙</m:t>
                            </m:r>
                          </m:e>
                          <m:sup>
                            <m:r>
                              <a:rPr lang="en-CA" sz="2400" b="0" i="1" smtClean="0">
                                <a:latin typeface="Cambria Math" panose="02040503050406030204" pitchFamily="18" charset="0"/>
                              </a:rPr>
                              <m:t>′</m:t>
                            </m:r>
                          </m:sup>
                        </m:sSup>
                        <m:r>
                          <a:rPr lang="en-CA" sz="2400" b="0" i="1" smtClean="0">
                            <a:latin typeface="Cambria Math" panose="02040503050406030204" pitchFamily="18" charset="0"/>
                          </a:rPr>
                          <m:t>+1</m:t>
                        </m:r>
                      </m:e>
                    </m:d>
                    <m:r>
                      <a:rPr lang="en-CA" sz="2400" b="0" i="1" smtClean="0">
                        <a:latin typeface="Cambria Math" panose="02040503050406030204" pitchFamily="18" charset="0"/>
                      </a:rPr>
                      <m:t>−</m:t>
                    </m:r>
                    <m:r>
                      <a:rPr lang="en-CA" sz="2400" b="0" i="1" smtClean="0">
                        <a:latin typeface="Cambria Math" panose="02040503050406030204" pitchFamily="18" charset="0"/>
                      </a:rPr>
                      <m:t>𝑙</m:t>
                    </m:r>
                    <m:r>
                      <a:rPr lang="en-CA" sz="2400" b="0" i="1" smtClean="0">
                        <a:latin typeface="Cambria Math" panose="02040503050406030204" pitchFamily="18" charset="0"/>
                      </a:rPr>
                      <m:t>(</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a14:m>
                <a:r>
                  <a:rPr lang="en-CA" sz="2400" dirty="0"/>
                  <a:t>]  </a:t>
                </a:r>
              </a:p>
            </p:txBody>
          </p:sp>
        </mc:Choice>
        <mc:Fallback xmlns="">
          <p:sp>
            <p:nvSpPr>
              <p:cNvPr id="5" name="TextBox 4"/>
              <p:cNvSpPr txBox="1">
                <a:spLocks noRot="1" noChangeAspect="1" noMove="1" noResize="1" noEditPoints="1" noAdjustHandles="1" noChangeArrowheads="1" noChangeShapeType="1" noTextEdit="1"/>
              </p:cNvSpPr>
              <p:nvPr/>
            </p:nvSpPr>
            <p:spPr>
              <a:xfrm>
                <a:off x="2664940" y="4034218"/>
                <a:ext cx="7773154" cy="585225"/>
              </a:xfrm>
              <a:prstGeom prst="rect">
                <a:avLst/>
              </a:prstGeom>
              <a:blipFill>
                <a:blip r:embed="rId3"/>
                <a:stretch>
                  <a:fillRect r="-1490" b="-15625"/>
                </a:stretch>
              </a:blipFill>
            </p:spPr>
            <p:txBody>
              <a:bodyPr/>
              <a:lstStyle/>
              <a:p>
                <a:r>
                  <a:rPr lang="en-CA">
                    <a:noFill/>
                  </a:rPr>
                  <a:t> </a:t>
                </a:r>
              </a:p>
            </p:txBody>
          </p:sp>
        </mc:Fallback>
      </mc:AlternateContent>
      <p:sp>
        <p:nvSpPr>
          <p:cNvPr id="6" name="TextBox 5"/>
          <p:cNvSpPr txBox="1"/>
          <p:nvPr/>
        </p:nvSpPr>
        <p:spPr>
          <a:xfrm>
            <a:off x="3650432" y="3236254"/>
            <a:ext cx="5363308" cy="369332"/>
          </a:xfrm>
          <a:prstGeom prst="rect">
            <a:avLst/>
          </a:prstGeom>
          <a:noFill/>
        </p:spPr>
        <p:txBody>
          <a:bodyPr wrap="square" rtlCol="0">
            <a:spAutoFit/>
          </a:bodyPr>
          <a:lstStyle/>
          <a:p>
            <a:r>
              <a:rPr lang="en-CA" dirty="0"/>
              <a:t>The most general way to write the change in energy is </a:t>
            </a:r>
          </a:p>
        </p:txBody>
      </p:sp>
      <mc:AlternateContent xmlns:mc="http://schemas.openxmlformats.org/markup-compatibility/2006" xmlns:a14="http://schemas.microsoft.com/office/drawing/2010/main">
        <mc:Choice Requires="a14">
          <p:sp>
            <p:nvSpPr>
              <p:cNvPr id="7" name="TextBox 6"/>
              <p:cNvSpPr txBox="1"/>
              <p:nvPr/>
            </p:nvSpPr>
            <p:spPr>
              <a:xfrm>
                <a:off x="3049952" y="5245678"/>
                <a:ext cx="6764737" cy="646331"/>
              </a:xfrm>
              <a:prstGeom prst="rect">
                <a:avLst/>
              </a:prstGeom>
              <a:noFill/>
            </p:spPr>
            <p:txBody>
              <a:bodyPr wrap="square" rtlCol="0">
                <a:spAutoFit/>
              </a:bodyPr>
              <a:lstStyle/>
              <a:p>
                <a:r>
                  <a:rPr lang="en-CA" dirty="0"/>
                  <a:t>Where </a:t>
                </a:r>
                <a14:m>
                  <m:oMath xmlns:m="http://schemas.openxmlformats.org/officeDocument/2006/math">
                    <m:sSubSup>
                      <m:sSubSupPr>
                        <m:ctrlPr>
                          <a:rPr lang="en-CA" b="0" i="1" smtClean="0">
                            <a:latin typeface="Cambria Math" panose="02040503050406030204" pitchFamily="18" charset="0"/>
                          </a:rPr>
                        </m:ctrlPr>
                      </m:sSubSupPr>
                      <m:e>
                        <m:r>
                          <a:rPr lang="en-CA" b="0" i="1" smtClean="0">
                            <a:latin typeface="Cambria Math" panose="02040503050406030204" pitchFamily="18" charset="0"/>
                          </a:rPr>
                          <m:t>𝑛</m:t>
                        </m:r>
                      </m:e>
                      <m:sub>
                        <m:r>
                          <a:rPr lang="en-CA" b="0" i="1" smtClean="0">
                            <a:latin typeface="Cambria Math" panose="02040503050406030204" pitchFamily="18" charset="0"/>
                          </a:rPr>
                          <m:t>𝜈</m:t>
                        </m:r>
                      </m:sub>
                      <m:sup>
                        <m:r>
                          <a:rPr lang="en-CA" b="0" i="1" smtClean="0">
                            <a:latin typeface="Cambria Math" panose="02040503050406030204" pitchFamily="18" charset="0"/>
                          </a:rPr>
                          <m:t>′</m:t>
                        </m:r>
                      </m:sup>
                    </m:sSubSup>
                  </m:oMath>
                </a14:m>
                <a:r>
                  <a:rPr lang="en-CA" b="0" dirty="0"/>
                  <a:t> is the final vibrational state, </a:t>
                </a:r>
                <a14:m>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𝑛</m:t>
                        </m:r>
                      </m:e>
                      <m:sub>
                        <m:r>
                          <a:rPr lang="en-CA" b="0" i="1" smtClean="0">
                            <a:latin typeface="Cambria Math" panose="02040503050406030204" pitchFamily="18" charset="0"/>
                          </a:rPr>
                          <m:t>𝜈</m:t>
                        </m:r>
                      </m:sub>
                    </m:sSub>
                  </m:oMath>
                </a14:m>
                <a:r>
                  <a:rPr lang="en-CA" dirty="0"/>
                  <a:t> is the initial vibrational state, </a:t>
                </a:r>
                <a14:m>
                  <m:oMath xmlns:m="http://schemas.openxmlformats.org/officeDocument/2006/math">
                    <m:sSup>
                      <m:sSupPr>
                        <m:ctrlPr>
                          <a:rPr lang="en-CA" b="0" i="1" smtClean="0">
                            <a:latin typeface="Cambria Math" panose="02040503050406030204" pitchFamily="18" charset="0"/>
                          </a:rPr>
                        </m:ctrlPr>
                      </m:sSupPr>
                      <m:e>
                        <m:r>
                          <a:rPr lang="en-CA" b="0" i="1" smtClean="0">
                            <a:latin typeface="Cambria Math" panose="02040503050406030204" pitchFamily="18" charset="0"/>
                          </a:rPr>
                          <m:t>𝑙</m:t>
                        </m:r>
                      </m:e>
                      <m:sup>
                        <m:r>
                          <a:rPr lang="en-CA" b="0" i="1" smtClean="0">
                            <a:latin typeface="Cambria Math" panose="02040503050406030204" pitchFamily="18" charset="0"/>
                          </a:rPr>
                          <m:t>′</m:t>
                        </m:r>
                      </m:sup>
                    </m:sSup>
                    <m:r>
                      <a:rPr lang="en-CA" b="0" i="0" smtClean="0">
                        <a:latin typeface="Cambria Math" panose="02040503050406030204" pitchFamily="18" charset="0"/>
                      </a:rPr>
                      <m:t> </m:t>
                    </m:r>
                  </m:oMath>
                </a14:m>
                <a:r>
                  <a:rPr lang="en-CA" dirty="0"/>
                  <a:t>is the final rotational state and </a:t>
                </a:r>
                <a14:m>
                  <m:oMath xmlns:m="http://schemas.openxmlformats.org/officeDocument/2006/math">
                    <m:r>
                      <a:rPr lang="en-CA" b="0" i="1" smtClean="0">
                        <a:latin typeface="Cambria Math" panose="02040503050406030204" pitchFamily="18" charset="0"/>
                      </a:rPr>
                      <m:t>𝑙</m:t>
                    </m:r>
                  </m:oMath>
                </a14:m>
                <a:r>
                  <a:rPr lang="en-CA" dirty="0"/>
                  <a:t> is the initial rotational state. </a:t>
                </a:r>
                <a:endParaRPr lang="en-CA" b="0" dirty="0"/>
              </a:p>
            </p:txBody>
          </p:sp>
        </mc:Choice>
        <mc:Fallback xmlns="">
          <p:sp>
            <p:nvSpPr>
              <p:cNvPr id="7" name="TextBox 6"/>
              <p:cNvSpPr txBox="1">
                <a:spLocks noRot="1" noChangeAspect="1" noMove="1" noResize="1" noEditPoints="1" noAdjustHandles="1" noChangeArrowheads="1" noChangeShapeType="1" noTextEdit="1"/>
              </p:cNvSpPr>
              <p:nvPr/>
            </p:nvSpPr>
            <p:spPr>
              <a:xfrm>
                <a:off x="3049952" y="5245678"/>
                <a:ext cx="6764737" cy="646331"/>
              </a:xfrm>
              <a:prstGeom prst="rect">
                <a:avLst/>
              </a:prstGeom>
              <a:blipFill>
                <a:blip r:embed="rId4"/>
                <a:stretch>
                  <a:fillRect l="-721" t="-5660" r="-1351" b="-14151"/>
                </a:stretch>
              </a:blipFill>
            </p:spPr>
            <p:txBody>
              <a:bodyPr/>
              <a:lstStyle/>
              <a:p>
                <a:r>
                  <a:rPr lang="en-CA">
                    <a:noFill/>
                  </a:rPr>
                  <a:t> </a:t>
                </a:r>
              </a:p>
            </p:txBody>
          </p:sp>
        </mc:Fallback>
      </mc:AlternateContent>
    </p:spTree>
    <p:extLst>
      <p:ext uri="{BB962C8B-B14F-4D97-AF65-F5344CB8AC3E}">
        <p14:creationId xmlns:p14="http://schemas.microsoft.com/office/powerpoint/2010/main" val="293483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1215" y="90526"/>
            <a:ext cx="8409029" cy="646331"/>
          </a:xfrm>
          <a:prstGeom prst="rect">
            <a:avLst/>
          </a:prstGeom>
          <a:noFill/>
        </p:spPr>
        <p:txBody>
          <a:bodyPr wrap="square" rtlCol="0">
            <a:spAutoFit/>
          </a:bodyPr>
          <a:lstStyle/>
          <a:p>
            <a:r>
              <a:rPr lang="en-CA" dirty="0"/>
              <a:t>For symmetric molecules with no permanent electric dipole moment, the absorption or emission of a photon requires both of the quantum numbers to change:</a:t>
            </a:r>
          </a:p>
        </p:txBody>
      </p:sp>
      <mc:AlternateContent xmlns:mc="http://schemas.openxmlformats.org/markup-compatibility/2006" xmlns:a14="http://schemas.microsoft.com/office/drawing/2010/main">
        <mc:Choice Requires="a14">
          <p:sp>
            <p:nvSpPr>
              <p:cNvPr id="3" name="TextBox 2"/>
              <p:cNvSpPr txBox="1"/>
              <p:nvPr/>
            </p:nvSpPr>
            <p:spPr>
              <a:xfrm>
                <a:off x="3472961" y="807214"/>
                <a:ext cx="137653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=±1</m:t>
                      </m:r>
                    </m:oMath>
                  </m:oMathPara>
                </a14:m>
                <a:endParaRPr lang="en-CA"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3472961" y="807214"/>
                <a:ext cx="1376531" cy="369332"/>
              </a:xfrm>
              <a:prstGeom prst="rect">
                <a:avLst/>
              </a:prstGeom>
              <a:blipFill>
                <a:blip r:embed="rId2"/>
                <a:stretch>
                  <a:fillRect l="-4867" r="-4867" b="-14754"/>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7033074" y="790470"/>
                <a:ext cx="122584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 ±1</m:t>
                      </m:r>
                    </m:oMath>
                  </m:oMathPara>
                </a14:m>
                <a:endParaRPr lang="en-CA"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7033074" y="790470"/>
                <a:ext cx="1225848" cy="369332"/>
              </a:xfrm>
              <a:prstGeom prst="rect">
                <a:avLst/>
              </a:prstGeom>
              <a:blipFill>
                <a:blip r:embed="rId3"/>
                <a:stretch>
                  <a:fillRect l="-5473" r="-5473" b="-16667"/>
                </a:stretch>
              </a:blipFill>
            </p:spPr>
            <p:txBody>
              <a:bodyPr/>
              <a:lstStyle/>
              <a:p>
                <a:r>
                  <a:rPr lang="en-CA">
                    <a:noFill/>
                  </a:rPr>
                  <a:t> </a:t>
                </a:r>
              </a:p>
            </p:txBody>
          </p:sp>
        </mc:Fallback>
      </mc:AlternateContent>
      <p:sp>
        <p:nvSpPr>
          <p:cNvPr id="5" name="TextBox 4"/>
          <p:cNvSpPr txBox="1"/>
          <p:nvPr/>
        </p:nvSpPr>
        <p:spPr>
          <a:xfrm>
            <a:off x="1811215" y="1390629"/>
            <a:ext cx="8563707" cy="923330"/>
          </a:xfrm>
          <a:prstGeom prst="rect">
            <a:avLst/>
          </a:prstGeom>
          <a:noFill/>
        </p:spPr>
        <p:txBody>
          <a:bodyPr wrap="square" rtlCol="0">
            <a:spAutoFit/>
          </a:bodyPr>
          <a:lstStyle/>
          <a:p>
            <a:r>
              <a:rPr lang="en-CA" dirty="0"/>
              <a:t>Where + stands for absorption (increase in the energy/angular momentum of a molecule) and – stands for emission of a photon (the molecule loses the energy/angular momentum of the emitted photon)</a:t>
            </a:r>
          </a:p>
        </p:txBody>
      </p:sp>
      <mc:AlternateContent xmlns:mc="http://schemas.openxmlformats.org/markup-compatibility/2006" xmlns:a14="http://schemas.microsoft.com/office/drawing/2010/main">
        <mc:Choice Requires="a14">
          <p:sp>
            <p:nvSpPr>
              <p:cNvPr id="6" name="TextBox 5"/>
              <p:cNvSpPr txBox="1"/>
              <p:nvPr/>
            </p:nvSpPr>
            <p:spPr>
              <a:xfrm>
                <a:off x="2141738" y="2514668"/>
                <a:ext cx="7686720" cy="585225"/>
              </a:xfrm>
              <a:prstGeom prst="rect">
                <a:avLst/>
              </a:prstGeom>
              <a:noFill/>
            </p:spPr>
            <p:txBody>
              <a:bodyPr wrap="none" lIns="0" tIns="0" rIns="0" bIns="0" rtlCol="0">
                <a:spAutoFit/>
              </a:bodyPr>
              <a:lstStyle/>
              <a:p>
                <a14:m>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𝐸</m:t>
                    </m:r>
                    <m:r>
                      <a:rPr lang="en-CA" sz="2400" b="0" i="1" smtClean="0">
                        <a:latin typeface="Cambria Math" panose="02040503050406030204" pitchFamily="18" charset="0"/>
                      </a:rPr>
                      <m:t>=</m:t>
                    </m:r>
                    <m:d>
                      <m:dPr>
                        <m:begChr m:val="["/>
                        <m:endChr m:val="]"/>
                        <m:ctrlPr>
                          <a:rPr lang="en-CA" sz="2400" b="0" i="1" smtClean="0">
                            <a:latin typeface="Cambria Math" panose="02040503050406030204" pitchFamily="18" charset="0"/>
                          </a:rPr>
                        </m:ctrlPr>
                      </m:dPr>
                      <m:e>
                        <m:d>
                          <m:dPr>
                            <m:ctrlPr>
                              <a:rPr lang="en-CA" sz="2400" b="0" i="1" smtClean="0">
                                <a:latin typeface="Cambria Math" panose="02040503050406030204" pitchFamily="18" charset="0"/>
                              </a:rPr>
                            </m:ctrlPr>
                          </m:dPr>
                          <m:e>
                            <m:sSubSup>
                              <m:sSubSupPr>
                                <m:ctrlPr>
                                  <a:rPr lang="en-CA" sz="2400" b="0" i="1" smtClean="0">
                                    <a:latin typeface="Cambria Math" panose="02040503050406030204" pitchFamily="18" charset="0"/>
                                  </a:rPr>
                                </m:ctrlPr>
                              </m:sSubSup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up>
                                <m:r>
                                  <a:rPr lang="en-CA" sz="2400" b="0" i="1" smtClean="0">
                                    <a:latin typeface="Cambria Math" panose="02040503050406030204" pitchFamily="18" charset="0"/>
                                  </a:rPr>
                                  <m:t>′</m:t>
                                </m:r>
                              </m:sup>
                            </m:sSubSup>
                            <m:r>
                              <a:rPr lang="en-CA" sz="2400" b="0" i="1" smtClean="0">
                                <a:latin typeface="Cambria Math" panose="02040503050406030204" pitchFamily="18" charset="0"/>
                              </a:rPr>
                              <m:t>+</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r>
                              <a:rPr lang="en-CA" sz="2400" b="0" i="1" smtClean="0">
                                <a:latin typeface="Cambria Math" panose="02040503050406030204" pitchFamily="18" charset="0"/>
                              </a:rPr>
                              <m:t> </m:t>
                            </m:r>
                          </m:e>
                        </m:d>
                        <m:r>
                          <a:rPr lang="en-CA" sz="2400" b="0" i="1" smtClean="0">
                            <a:latin typeface="Cambria Math" panose="02040503050406030204" pitchFamily="18" charset="0"/>
                          </a:rPr>
                          <m:t>−</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m:t>
                            </m:r>
                            <m:f>
                              <m:fPr>
                                <m:ctrlPr>
                                  <a:rPr lang="en-CA" sz="2400" b="0" i="1" smtClean="0">
                                    <a:latin typeface="Cambria Math" panose="02040503050406030204" pitchFamily="18" charset="0"/>
                                  </a:rPr>
                                </m:ctrlPr>
                              </m:fPr>
                              <m:num>
                                <m:r>
                                  <a:rPr lang="en-CA" sz="2400" b="0" i="1" smtClean="0">
                                    <a:latin typeface="Cambria Math" panose="02040503050406030204" pitchFamily="18" charset="0"/>
                                  </a:rPr>
                                  <m:t>1</m:t>
                                </m:r>
                              </m:num>
                              <m:den>
                                <m:r>
                                  <a:rPr lang="en-CA" sz="2400" b="0" i="1" smtClean="0">
                                    <a:latin typeface="Cambria Math" panose="02040503050406030204" pitchFamily="18" charset="0"/>
                                  </a:rPr>
                                  <m:t>2</m:t>
                                </m:r>
                              </m:den>
                            </m:f>
                          </m:e>
                        </m:d>
                      </m:e>
                    </m:d>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2</m:t>
                        </m:r>
                        <m:r>
                          <a:rPr lang="en-CA" sz="2400" b="0" i="1" smtClean="0">
                            <a:latin typeface="Cambria Math" panose="02040503050406030204" pitchFamily="18" charset="0"/>
                          </a:rPr>
                          <m:t>𝐼</m:t>
                        </m:r>
                      </m:den>
                    </m:f>
                    <m:r>
                      <a:rPr lang="en-CA" sz="2400" b="0" i="1" smtClean="0">
                        <a:latin typeface="Cambria Math" panose="02040503050406030204" pitchFamily="18" charset="0"/>
                      </a:rPr>
                      <m:t>[</m:t>
                    </m:r>
                    <m:r>
                      <a:rPr lang="en-CA" sz="2400" b="0" i="1" smtClean="0">
                        <a:latin typeface="Cambria Math" panose="02040503050406030204" pitchFamily="18" charset="0"/>
                      </a:rPr>
                      <m:t>𝑙</m:t>
                    </m:r>
                    <m:r>
                      <a:rPr lang="en-CA" sz="2400" b="0" i="1" smtClean="0">
                        <a:latin typeface="Cambria Math" panose="02040503050406030204" pitchFamily="18" charset="0"/>
                      </a:rPr>
                      <m:t>′</m:t>
                    </m:r>
                    <m:d>
                      <m:dPr>
                        <m:ctrlPr>
                          <a:rPr lang="en-CA" sz="2400" b="0" i="1" smtClean="0">
                            <a:latin typeface="Cambria Math" panose="02040503050406030204" pitchFamily="18" charset="0"/>
                          </a:rPr>
                        </m:ctrlPr>
                      </m:dPr>
                      <m:e>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𝑙</m:t>
                            </m:r>
                          </m:e>
                          <m:sup>
                            <m:r>
                              <a:rPr lang="en-CA" sz="2400" b="0" i="1" smtClean="0">
                                <a:latin typeface="Cambria Math" panose="02040503050406030204" pitchFamily="18" charset="0"/>
                              </a:rPr>
                              <m:t>′</m:t>
                            </m:r>
                          </m:sup>
                        </m:sSup>
                        <m:r>
                          <a:rPr lang="en-CA" sz="2400" b="0" i="1" smtClean="0">
                            <a:latin typeface="Cambria Math" panose="02040503050406030204" pitchFamily="18" charset="0"/>
                          </a:rPr>
                          <m:t>+1</m:t>
                        </m:r>
                      </m:e>
                    </m:d>
                    <m:r>
                      <a:rPr lang="en-CA" sz="2400" b="0" i="1" smtClean="0">
                        <a:latin typeface="Cambria Math" panose="02040503050406030204" pitchFamily="18" charset="0"/>
                      </a:rPr>
                      <m:t>−</m:t>
                    </m:r>
                    <m:r>
                      <a:rPr lang="en-CA" sz="2400" b="0" i="1" smtClean="0">
                        <a:latin typeface="Cambria Math" panose="02040503050406030204" pitchFamily="18" charset="0"/>
                      </a:rPr>
                      <m:t>𝑙</m:t>
                    </m:r>
                    <m:r>
                      <a:rPr lang="en-CA" sz="2400" b="0" i="1" smtClean="0">
                        <a:latin typeface="Cambria Math" panose="02040503050406030204" pitchFamily="18" charset="0"/>
                      </a:rPr>
                      <m:t>(</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a14:m>
                <a:r>
                  <a:rPr lang="en-CA" sz="2400" dirty="0"/>
                  <a:t>] </a:t>
                </a:r>
                <a:r>
                  <a:rPr lang="en-CA" dirty="0"/>
                  <a:t> </a:t>
                </a:r>
              </a:p>
            </p:txBody>
          </p:sp>
        </mc:Choice>
        <mc:Fallback xmlns="">
          <p:sp>
            <p:nvSpPr>
              <p:cNvPr id="6" name="TextBox 5"/>
              <p:cNvSpPr txBox="1">
                <a:spLocks noRot="1" noChangeAspect="1" noMove="1" noResize="1" noEditPoints="1" noAdjustHandles="1" noChangeArrowheads="1" noChangeShapeType="1" noTextEdit="1"/>
              </p:cNvSpPr>
              <p:nvPr/>
            </p:nvSpPr>
            <p:spPr>
              <a:xfrm>
                <a:off x="2141738" y="2514668"/>
                <a:ext cx="7686720" cy="585225"/>
              </a:xfrm>
              <a:prstGeom prst="rect">
                <a:avLst/>
              </a:prstGeom>
              <a:blipFill>
                <a:blip r:embed="rId4"/>
                <a:stretch>
                  <a:fillRect r="-1745" b="-15625"/>
                </a:stretch>
              </a:blipFill>
            </p:spPr>
            <p:txBody>
              <a:bodyPr/>
              <a:lstStyle/>
              <a:p>
                <a:r>
                  <a:rPr lang="en-CA">
                    <a:noFill/>
                  </a:rPr>
                  <a:t> </a:t>
                </a:r>
              </a:p>
            </p:txBody>
          </p:sp>
        </mc:Fallback>
      </mc:AlternateContent>
      <p:grpSp>
        <p:nvGrpSpPr>
          <p:cNvPr id="8" name="Group 7"/>
          <p:cNvGrpSpPr/>
          <p:nvPr/>
        </p:nvGrpSpPr>
        <p:grpSpPr>
          <a:xfrm>
            <a:off x="6924802" y="3099894"/>
            <a:ext cx="5020542" cy="1063540"/>
            <a:chOff x="6924802" y="3099894"/>
            <a:chExt cx="5020542" cy="1063540"/>
          </a:xfrm>
        </p:grpSpPr>
        <p:cxnSp>
          <p:nvCxnSpPr>
            <p:cNvPr id="7" name="Straight Arrow Connector 6"/>
            <p:cNvCxnSpPr>
              <a:cxnSpLocks/>
            </p:cNvCxnSpPr>
            <p:nvPr/>
          </p:nvCxnSpPr>
          <p:spPr>
            <a:xfrm flipH="1" flipV="1">
              <a:off x="7535009" y="3099894"/>
              <a:ext cx="474783" cy="316452"/>
            </a:xfrm>
            <a:prstGeom prst="straightConnector1">
              <a:avLst/>
            </a:prstGeom>
            <a:ln w="57150">
              <a:solidFill>
                <a:srgbClr val="FF0000"/>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7922902" y="3337215"/>
              <a:ext cx="3596054" cy="369332"/>
            </a:xfrm>
            <a:prstGeom prst="rect">
              <a:avLst/>
            </a:prstGeom>
            <a:noFill/>
          </p:spPr>
          <p:txBody>
            <a:bodyPr wrap="square" rtlCol="0">
              <a:spAutoFit/>
            </a:bodyPr>
            <a:lstStyle/>
            <a:p>
              <a:r>
                <a:rPr lang="en-CA" dirty="0"/>
                <a:t>We can simplify this term a little bit</a:t>
              </a:r>
            </a:p>
          </p:txBody>
        </p:sp>
        <mc:AlternateContent xmlns:mc="http://schemas.openxmlformats.org/markup-compatibility/2006">
          <mc:Choice xmlns:a14="http://schemas.microsoft.com/office/drawing/2010/main" Requires="a14">
            <p:sp>
              <p:nvSpPr>
                <p:cNvPr id="13" name="TextBox 12"/>
                <p:cNvSpPr txBox="1"/>
                <p:nvPr/>
              </p:nvSpPr>
              <p:spPr>
                <a:xfrm>
                  <a:off x="6924802" y="3794102"/>
                  <a:ext cx="5020542" cy="369332"/>
                </a:xfrm>
                <a:prstGeom prst="rect">
                  <a:avLst/>
                </a:prstGeom>
                <a:noFill/>
              </p:spPr>
              <p:txBody>
                <a:bodyPr wrap="none" lIns="0" tIns="0" rIns="0" bIns="0" rtlCol="0">
                  <a:spAutoFit/>
                </a:bodyPr>
                <a:lstStyle/>
                <a:p>
                  <a14:m>
                    <m:oMath xmlns:m="http://schemas.openxmlformats.org/officeDocument/2006/math">
                      <m:sSup>
                        <m:sSupPr>
                          <m:ctrlPr>
                            <a:rPr lang="en-CA" sz="2400" i="1" smtClean="0">
                              <a:latin typeface="Cambria Math" panose="02040503050406030204" pitchFamily="18" charset="0"/>
                            </a:rPr>
                          </m:ctrlPr>
                        </m:sSupPr>
                        <m:e>
                          <m:r>
                            <a:rPr lang="en-CA" sz="2400" i="1">
                              <a:latin typeface="Cambria Math" panose="02040503050406030204" pitchFamily="18" charset="0"/>
                            </a:rPr>
                            <m:t>𝑙</m:t>
                          </m:r>
                        </m:e>
                        <m:sup>
                          <m:r>
                            <a:rPr lang="en-CA" sz="2400" i="1">
                              <a:latin typeface="Cambria Math" panose="02040503050406030204" pitchFamily="18" charset="0"/>
                            </a:rPr>
                            <m:t>′</m:t>
                          </m:r>
                        </m:sup>
                      </m:sSup>
                      <m:d>
                        <m:dPr>
                          <m:ctrlPr>
                            <a:rPr lang="en-CA" sz="2400" i="1">
                              <a:latin typeface="Cambria Math" panose="02040503050406030204" pitchFamily="18" charset="0"/>
                            </a:rPr>
                          </m:ctrlPr>
                        </m:dPr>
                        <m:e>
                          <m:sSup>
                            <m:sSupPr>
                              <m:ctrlPr>
                                <a:rPr lang="en-CA" sz="2400" i="1">
                                  <a:latin typeface="Cambria Math" panose="02040503050406030204" pitchFamily="18" charset="0"/>
                                </a:rPr>
                              </m:ctrlPr>
                            </m:sSupPr>
                            <m:e>
                              <m:r>
                                <a:rPr lang="en-CA" sz="2400" i="1">
                                  <a:latin typeface="Cambria Math" panose="02040503050406030204" pitchFamily="18" charset="0"/>
                                </a:rPr>
                                <m:t>𝑙</m:t>
                              </m:r>
                            </m:e>
                            <m:sup>
                              <m:r>
                                <a:rPr lang="en-CA" sz="2400" i="1">
                                  <a:latin typeface="Cambria Math" panose="02040503050406030204" pitchFamily="18" charset="0"/>
                                </a:rPr>
                                <m:t>′</m:t>
                              </m:r>
                            </m:sup>
                          </m:sSup>
                          <m:r>
                            <a:rPr lang="en-CA" sz="2400" i="1">
                              <a:latin typeface="Cambria Math" panose="02040503050406030204" pitchFamily="18" charset="0"/>
                            </a:rPr>
                            <m:t>+1</m:t>
                          </m:r>
                        </m:e>
                      </m:d>
                      <m:r>
                        <a:rPr lang="en-CA" sz="2400" i="1">
                          <a:latin typeface="Cambria Math" panose="02040503050406030204" pitchFamily="18" charset="0"/>
                        </a:rPr>
                        <m:t>−</m:t>
                      </m:r>
                      <m:r>
                        <a:rPr lang="en-CA" sz="2400" i="1">
                          <a:latin typeface="Cambria Math" panose="02040503050406030204" pitchFamily="18" charset="0"/>
                        </a:rPr>
                        <m:t>𝑙</m:t>
                      </m:r>
                      <m:d>
                        <m:dPr>
                          <m:ctrlPr>
                            <a:rPr lang="en-CA" sz="2400" i="1">
                              <a:latin typeface="Cambria Math" panose="02040503050406030204" pitchFamily="18" charset="0"/>
                            </a:rPr>
                          </m:ctrlPr>
                        </m:dPr>
                        <m:e>
                          <m:r>
                            <a:rPr lang="en-CA" sz="2400" i="1">
                              <a:latin typeface="Cambria Math" panose="02040503050406030204" pitchFamily="18" charset="0"/>
                            </a:rPr>
                            <m:t>𝑙</m:t>
                          </m:r>
                          <m:r>
                            <a:rPr lang="en-CA" sz="2400" i="1">
                              <a:latin typeface="Cambria Math" panose="02040503050406030204" pitchFamily="18" charset="0"/>
                            </a:rPr>
                            <m:t>+1</m:t>
                          </m:r>
                        </m:e>
                      </m:d>
                      <m:r>
                        <a:rPr lang="en-CA" sz="2400" b="0" i="1" smtClean="0">
                          <a:latin typeface="Cambria Math" panose="02040503050406030204" pitchFamily="18" charset="0"/>
                        </a:rPr>
                        <m:t>=</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𝑙</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𝑙</m:t>
                          </m:r>
                        </m:e>
                        <m:sup>
                          <m:r>
                            <a:rPr lang="en-CA" sz="2400" b="0" i="1" smtClean="0">
                              <a:latin typeface="Cambria Math" panose="02040503050406030204" pitchFamily="18" charset="0"/>
                            </a:rPr>
                            <m:t>′</m:t>
                          </m:r>
                        </m:sup>
                      </m:sSup>
                      <m:r>
                        <a:rPr lang="en-CA" sz="2400" b="0" i="1" smtClean="0">
                          <a:latin typeface="Cambria Math" panose="02040503050406030204" pitchFamily="18" charset="0"/>
                        </a:rPr>
                        <m:t>−</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𝑙</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𝑙</m:t>
                      </m:r>
                    </m:oMath>
                  </a14:m>
                  <a:r>
                    <a:rPr lang="en-CA" sz="2400" dirty="0"/>
                    <a:t> </a:t>
                  </a:r>
                </a:p>
              </p:txBody>
            </p:sp>
          </mc:Choice>
          <mc:Fallback>
            <p:sp>
              <p:nvSpPr>
                <p:cNvPr id="13" name="TextBox 12"/>
                <p:cNvSpPr txBox="1">
                  <a:spLocks noRot="1" noChangeAspect="1" noMove="1" noResize="1" noEditPoints="1" noAdjustHandles="1" noChangeArrowheads="1" noChangeShapeType="1" noTextEdit="1"/>
                </p:cNvSpPr>
                <p:nvPr/>
              </p:nvSpPr>
              <p:spPr>
                <a:xfrm>
                  <a:off x="6924802" y="3794102"/>
                  <a:ext cx="5020542" cy="369332"/>
                </a:xfrm>
                <a:prstGeom prst="rect">
                  <a:avLst/>
                </a:prstGeom>
                <a:blipFill>
                  <a:blip r:embed="rId5"/>
                  <a:stretch>
                    <a:fillRect l="-2184" b="-6557"/>
                  </a:stretch>
                </a:blipFill>
              </p:spPr>
              <p:txBody>
                <a:bodyPr/>
                <a:lstStyle/>
                <a:p>
                  <a:r>
                    <a:rPr lang="en-CA">
                      <a:noFill/>
                    </a:rPr>
                    <a:t> </a:t>
                  </a:r>
                </a:p>
              </p:txBody>
            </p:sp>
          </mc:Fallback>
        </mc:AlternateContent>
      </p:grpSp>
      <p:grpSp>
        <p:nvGrpSpPr>
          <p:cNvPr id="31" name="Group 30"/>
          <p:cNvGrpSpPr/>
          <p:nvPr/>
        </p:nvGrpSpPr>
        <p:grpSpPr>
          <a:xfrm>
            <a:off x="2189826" y="4488641"/>
            <a:ext cx="7503831" cy="1307555"/>
            <a:chOff x="2785910" y="4845547"/>
            <a:chExt cx="7503831" cy="1307555"/>
          </a:xfrm>
        </p:grpSpPr>
        <mc:AlternateContent xmlns:mc="http://schemas.openxmlformats.org/markup-compatibility/2006" xmlns:a14="http://schemas.microsoft.com/office/drawing/2010/main">
          <mc:Choice Requires="a14">
            <p:sp>
              <p:nvSpPr>
                <p:cNvPr id="10" name="TextBox 9"/>
                <p:cNvSpPr txBox="1"/>
                <p:nvPr/>
              </p:nvSpPr>
              <p:spPr>
                <a:xfrm>
                  <a:off x="2785910" y="4845547"/>
                  <a:ext cx="122584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 ±1</m:t>
                        </m:r>
                      </m:oMath>
                    </m:oMathPara>
                  </a14:m>
                  <a:endParaRPr lang="en-CA"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2785910" y="4845547"/>
                  <a:ext cx="1225848" cy="369332"/>
                </a:xfrm>
                <a:prstGeom prst="rect">
                  <a:avLst/>
                </a:prstGeom>
                <a:blipFill>
                  <a:blip r:embed="rId6"/>
                  <a:stretch>
                    <a:fillRect l="-4975" r="-5970" b="-16667"/>
                  </a:stretch>
                </a:blipFill>
              </p:spPr>
              <p:txBody>
                <a:bodyPr/>
                <a:lstStyle/>
                <a:p>
                  <a:r>
                    <a:rPr lang="en-CA">
                      <a:noFill/>
                    </a:rPr>
                    <a:t> </a:t>
                  </a:r>
                </a:p>
              </p:txBody>
            </p:sp>
          </mc:Fallback>
        </mc:AlternateContent>
        <p:sp>
          <p:nvSpPr>
            <p:cNvPr id="11" name="TextBox 10"/>
            <p:cNvSpPr txBox="1"/>
            <p:nvPr/>
          </p:nvSpPr>
          <p:spPr>
            <a:xfrm>
              <a:off x="4087579" y="4845547"/>
              <a:ext cx="5952391" cy="646331"/>
            </a:xfrm>
            <a:prstGeom prst="rect">
              <a:avLst/>
            </a:prstGeom>
            <a:noFill/>
          </p:spPr>
          <p:txBody>
            <a:bodyPr wrap="square" rtlCol="0">
              <a:spAutoFit/>
            </a:bodyPr>
            <a:lstStyle/>
            <a:p>
              <a:r>
                <a:rPr lang="en-CA" dirty="0"/>
                <a:t>means that l must change by 1 unit of angular momentum, so we must have:</a:t>
              </a:r>
            </a:p>
          </p:txBody>
        </p:sp>
        <mc:AlternateContent xmlns:mc="http://schemas.openxmlformats.org/markup-compatibility/2006" xmlns:a14="http://schemas.microsoft.com/office/drawing/2010/main">
          <mc:Choice Requires="a14">
            <p:sp>
              <p:nvSpPr>
                <p:cNvPr id="12" name="TextBox 11"/>
                <p:cNvSpPr txBox="1"/>
                <p:nvPr/>
              </p:nvSpPr>
              <p:spPr>
                <a:xfrm>
                  <a:off x="5368791" y="5691437"/>
                  <a:ext cx="455441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𝑙</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sSup>
                          <m:sSupPr>
                            <m:ctrlPr>
                              <a:rPr lang="en-CA" sz="2400" b="0" i="1" smtClean="0">
                                <a:latin typeface="Cambria Math" panose="02040503050406030204" pitchFamily="18" charset="0"/>
                              </a:rPr>
                            </m:ctrlPr>
                          </m:sSupPr>
                          <m:e>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𝑙</m:t>
                                </m:r>
                                <m:r>
                                  <a:rPr lang="en-CA" sz="2400" b="0" i="1" smtClean="0">
                                    <a:latin typeface="Cambria Math" panose="02040503050406030204" pitchFamily="18" charset="0"/>
                                  </a:rPr>
                                  <m:t>±1</m:t>
                                </m:r>
                              </m:e>
                            </m:d>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𝑙</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±2</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m:oMathPara>
                  </a14:m>
                  <a:endParaRPr lang="en-CA"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368791" y="5691437"/>
                  <a:ext cx="4554415" cy="461665"/>
                </a:xfrm>
                <a:prstGeom prst="rect">
                  <a:avLst/>
                </a:prstGeom>
                <a:blipFill>
                  <a:blip r:embed="rId7"/>
                  <a:stretch>
                    <a:fillRect b="-2667"/>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7326492" y="5268492"/>
                  <a:ext cx="296324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CA" sz="2400" i="1">
                                <a:latin typeface="Cambria Math" panose="02040503050406030204" pitchFamily="18" charset="0"/>
                              </a:rPr>
                            </m:ctrlPr>
                          </m:sSupPr>
                          <m:e>
                            <m:r>
                              <a:rPr lang="en-CA" sz="2400" i="1">
                                <a:latin typeface="Cambria Math" panose="02040503050406030204" pitchFamily="18" charset="0"/>
                              </a:rPr>
                              <m:t>𝑙</m:t>
                            </m:r>
                          </m:e>
                          <m:sup>
                            <m:r>
                              <a:rPr lang="en-CA" sz="2400" i="1">
                                <a:latin typeface="Cambria Math" panose="02040503050406030204" pitchFamily="18" charset="0"/>
                              </a:rPr>
                              <m:t>′</m:t>
                            </m:r>
                          </m:sup>
                        </m:sSup>
                        <m:r>
                          <a:rPr lang="en-CA" sz="2400" i="1">
                            <a:latin typeface="Cambria Math" panose="02040503050406030204" pitchFamily="18" charset="0"/>
                          </a:rPr>
                          <m:t>=</m:t>
                        </m:r>
                        <m:r>
                          <a:rPr lang="en-CA" sz="2400" i="1">
                            <a:latin typeface="Cambria Math" panose="02040503050406030204" pitchFamily="18" charset="0"/>
                          </a:rPr>
                          <m:t>𝑙</m:t>
                        </m:r>
                        <m:r>
                          <a:rPr lang="en-CA" sz="2400" i="1">
                            <a:latin typeface="Cambria Math" panose="02040503050406030204" pitchFamily="18" charset="0"/>
                          </a:rPr>
                          <m:t>±1</m:t>
                        </m:r>
                      </m:oMath>
                    </m:oMathPara>
                  </a14:m>
                  <a:endParaRPr lang="en-CA" sz="2400" dirty="0"/>
                </a:p>
              </p:txBody>
            </p:sp>
          </mc:Choice>
          <mc:Fallback xmlns="">
            <p:sp>
              <p:nvSpPr>
                <p:cNvPr id="21" name="TextBox 20"/>
                <p:cNvSpPr txBox="1">
                  <a:spLocks noRot="1" noChangeAspect="1" noMove="1" noResize="1" noEditPoints="1" noAdjustHandles="1" noChangeArrowheads="1" noChangeShapeType="1" noTextEdit="1"/>
                </p:cNvSpPr>
                <p:nvPr/>
              </p:nvSpPr>
              <p:spPr>
                <a:xfrm>
                  <a:off x="7326492" y="5268492"/>
                  <a:ext cx="2963249" cy="461665"/>
                </a:xfrm>
                <a:prstGeom prst="rect">
                  <a:avLst/>
                </a:prstGeom>
                <a:blipFill>
                  <a:blip r:embed="rId8"/>
                  <a:stretch>
                    <a:fillRect b="-2632"/>
                  </a:stretch>
                </a:blipFill>
              </p:spPr>
              <p:txBody>
                <a:bodyPr/>
                <a:lstStyle/>
                <a:p>
                  <a:r>
                    <a:rPr lang="en-CA">
                      <a:noFill/>
                    </a:rPr>
                    <a:t> </a:t>
                  </a:r>
                </a:p>
              </p:txBody>
            </p:sp>
          </mc:Fallback>
        </mc:AlternateContent>
      </p:grpSp>
      <p:grpSp>
        <p:nvGrpSpPr>
          <p:cNvPr id="14" name="Group 13"/>
          <p:cNvGrpSpPr/>
          <p:nvPr/>
        </p:nvGrpSpPr>
        <p:grpSpPr>
          <a:xfrm>
            <a:off x="2435760" y="6041752"/>
            <a:ext cx="6083692" cy="461665"/>
            <a:chOff x="2435760" y="6041752"/>
            <a:chExt cx="6083692" cy="461665"/>
          </a:xfrm>
        </p:grpSpPr>
        <mc:AlternateContent xmlns:mc="http://schemas.openxmlformats.org/markup-compatibility/2006">
          <mc:Choice xmlns:a14="http://schemas.microsoft.com/office/drawing/2010/main" Requires="a14">
            <p:sp>
              <p:nvSpPr>
                <p:cNvPr id="30" name="TextBox 29"/>
                <p:cNvSpPr txBox="1"/>
                <p:nvPr/>
              </p:nvSpPr>
              <p:spPr>
                <a:xfrm>
                  <a:off x="3842530" y="6041752"/>
                  <a:ext cx="4676922" cy="461665"/>
                </a:xfrm>
                <a:prstGeom prst="rect">
                  <a:avLst/>
                </a:prstGeom>
                <a:noFill/>
              </p:spPr>
              <p:txBody>
                <a:bodyPr wrap="square" rtlCol="0">
                  <a:spAutoFit/>
                </a:bodyPr>
                <a:lstStyle/>
                <a:p>
                  <a14:m>
                    <m:oMath xmlns:m="http://schemas.openxmlformats.org/officeDocument/2006/math">
                      <m:sSup>
                        <m:sSupPr>
                          <m:ctrlPr>
                            <a:rPr lang="en-CA" sz="2400" i="1" smtClean="0">
                              <a:latin typeface="Cambria Math" panose="02040503050406030204" pitchFamily="18" charset="0"/>
                            </a:rPr>
                          </m:ctrlPr>
                        </m:sSupPr>
                        <m:e>
                          <m:r>
                            <a:rPr lang="en-CA" sz="2400" i="1">
                              <a:latin typeface="Cambria Math" panose="02040503050406030204" pitchFamily="18" charset="0"/>
                            </a:rPr>
                            <m:t>𝑙</m:t>
                          </m:r>
                        </m:e>
                        <m:sup>
                          <m:r>
                            <a:rPr lang="en-CA" sz="2400" i="1">
                              <a:latin typeface="Cambria Math" panose="02040503050406030204" pitchFamily="18" charset="0"/>
                            </a:rPr>
                            <m:t>′</m:t>
                          </m:r>
                        </m:sup>
                      </m:sSup>
                      <m:d>
                        <m:dPr>
                          <m:ctrlPr>
                            <a:rPr lang="en-CA" sz="2400" i="1">
                              <a:latin typeface="Cambria Math" panose="02040503050406030204" pitchFamily="18" charset="0"/>
                            </a:rPr>
                          </m:ctrlPr>
                        </m:dPr>
                        <m:e>
                          <m:sSup>
                            <m:sSupPr>
                              <m:ctrlPr>
                                <a:rPr lang="en-CA" sz="2400" i="1">
                                  <a:latin typeface="Cambria Math" panose="02040503050406030204" pitchFamily="18" charset="0"/>
                                </a:rPr>
                              </m:ctrlPr>
                            </m:sSupPr>
                            <m:e>
                              <m:r>
                                <a:rPr lang="en-CA" sz="2400" i="1">
                                  <a:latin typeface="Cambria Math" panose="02040503050406030204" pitchFamily="18" charset="0"/>
                                </a:rPr>
                                <m:t>𝑙</m:t>
                              </m:r>
                            </m:e>
                            <m:sup>
                              <m:r>
                                <a:rPr lang="en-CA" sz="2400" i="1">
                                  <a:latin typeface="Cambria Math" panose="02040503050406030204" pitchFamily="18" charset="0"/>
                                </a:rPr>
                                <m:t>′</m:t>
                              </m:r>
                            </m:sup>
                          </m:sSup>
                          <m:r>
                            <a:rPr lang="en-CA" sz="2400" i="1">
                              <a:latin typeface="Cambria Math" panose="02040503050406030204" pitchFamily="18" charset="0"/>
                            </a:rPr>
                            <m:t>+1</m:t>
                          </m:r>
                        </m:e>
                      </m:d>
                      <m:r>
                        <a:rPr lang="en-CA" sz="2400" i="1">
                          <a:latin typeface="Cambria Math" panose="02040503050406030204" pitchFamily="18" charset="0"/>
                        </a:rPr>
                        <m:t>−</m:t>
                      </m:r>
                      <m:r>
                        <a:rPr lang="en-CA" sz="2400" i="1">
                          <a:latin typeface="Cambria Math" panose="02040503050406030204" pitchFamily="18" charset="0"/>
                        </a:rPr>
                        <m:t>𝑙</m:t>
                      </m:r>
                      <m:d>
                        <m:dPr>
                          <m:ctrlPr>
                            <a:rPr lang="en-CA" sz="2400" i="1">
                              <a:latin typeface="Cambria Math" panose="02040503050406030204" pitchFamily="18" charset="0"/>
                            </a:rPr>
                          </m:ctrlPr>
                        </m:dPr>
                        <m:e>
                          <m:r>
                            <a:rPr lang="en-CA" sz="2400" i="1">
                              <a:latin typeface="Cambria Math" panose="02040503050406030204" pitchFamily="18" charset="0"/>
                            </a:rPr>
                            <m:t>𝑙</m:t>
                          </m:r>
                          <m:r>
                            <a:rPr lang="en-CA" sz="2400" i="1">
                              <a:latin typeface="Cambria Math" panose="02040503050406030204" pitchFamily="18" charset="0"/>
                            </a:rPr>
                            <m:t>+1</m:t>
                          </m:r>
                        </m:e>
                      </m:d>
                    </m:oMath>
                  </a14:m>
                  <a:r>
                    <a:rPr lang="en-CA" sz="2400" dirty="0"/>
                    <a:t> =</a:t>
                  </a:r>
                  <a14:m>
                    <m:oMath xmlns:m="http://schemas.openxmlformats.org/officeDocument/2006/math">
                      <m:r>
                        <a:rPr lang="en-CA" sz="2400" b="0" i="0" smtClean="0">
                          <a:latin typeface="Cambria Math" panose="02040503050406030204" pitchFamily="18" charset="0"/>
                        </a:rPr>
                        <m:t> </m:t>
                      </m:r>
                      <m:r>
                        <a:rPr lang="en-CA" sz="2400" b="0" i="1" smtClean="0">
                          <a:latin typeface="Cambria Math" panose="02040503050406030204" pitchFamily="18" charset="0"/>
                        </a:rPr>
                        <m:t>±2</m:t>
                      </m:r>
                      <m:r>
                        <a:rPr lang="en-CA" sz="2400" b="0" i="1" smtClean="0">
                          <a:latin typeface="Cambria Math" panose="02040503050406030204" pitchFamily="18" charset="0"/>
                        </a:rPr>
                        <m:t>𝑙</m:t>
                      </m:r>
                      <m:r>
                        <a:rPr lang="en-CA" sz="2400" b="0" i="1" smtClean="0">
                          <a:latin typeface="Cambria Math" panose="02040503050406030204" pitchFamily="18" charset="0"/>
                        </a:rPr>
                        <m:t>±1+1</m:t>
                      </m:r>
                    </m:oMath>
                  </a14:m>
                  <a:endParaRPr lang="en-CA" sz="2400" dirty="0"/>
                </a:p>
              </p:txBody>
            </p:sp>
          </mc:Choice>
          <mc:Fallback>
            <p:sp>
              <p:nvSpPr>
                <p:cNvPr id="30" name="TextBox 29"/>
                <p:cNvSpPr txBox="1">
                  <a:spLocks noRot="1" noChangeAspect="1" noMove="1" noResize="1" noEditPoints="1" noAdjustHandles="1" noChangeArrowheads="1" noChangeShapeType="1" noTextEdit="1"/>
                </p:cNvSpPr>
                <p:nvPr/>
              </p:nvSpPr>
              <p:spPr>
                <a:xfrm>
                  <a:off x="3842530" y="6041752"/>
                  <a:ext cx="4676922" cy="461665"/>
                </a:xfrm>
                <a:prstGeom prst="rect">
                  <a:avLst/>
                </a:prstGeom>
                <a:blipFill>
                  <a:blip r:embed="rId9"/>
                  <a:stretch>
                    <a:fillRect l="-391" t="-10526" b="-28947"/>
                  </a:stretch>
                </a:blipFill>
              </p:spPr>
              <p:txBody>
                <a:bodyPr/>
                <a:lstStyle/>
                <a:p>
                  <a:r>
                    <a:rPr lang="en-CA">
                      <a:noFill/>
                    </a:rPr>
                    <a:t> </a:t>
                  </a:r>
                </a:p>
              </p:txBody>
            </p:sp>
          </mc:Fallback>
        </mc:AlternateContent>
        <p:sp>
          <p:nvSpPr>
            <p:cNvPr id="34" name="TextBox 33"/>
            <p:cNvSpPr txBox="1"/>
            <p:nvPr/>
          </p:nvSpPr>
          <p:spPr>
            <a:xfrm>
              <a:off x="2435760" y="6087918"/>
              <a:ext cx="1450731" cy="369332"/>
            </a:xfrm>
            <a:prstGeom prst="rect">
              <a:avLst/>
            </a:prstGeom>
            <a:noFill/>
          </p:spPr>
          <p:txBody>
            <a:bodyPr wrap="square" rtlCol="0">
              <a:spAutoFit/>
            </a:bodyPr>
            <a:lstStyle/>
            <a:p>
              <a:r>
                <a:rPr lang="en-CA" dirty="0"/>
                <a:t>This gives us</a:t>
              </a:r>
            </a:p>
          </p:txBody>
        </p:sp>
      </p:grpSp>
      <p:grpSp>
        <p:nvGrpSpPr>
          <p:cNvPr id="27" name="Group 26"/>
          <p:cNvGrpSpPr/>
          <p:nvPr/>
        </p:nvGrpSpPr>
        <p:grpSpPr>
          <a:xfrm>
            <a:off x="9005312" y="4255244"/>
            <a:ext cx="1646292" cy="814970"/>
            <a:chOff x="9005312" y="4255244"/>
            <a:chExt cx="1646292" cy="814970"/>
          </a:xfrm>
        </p:grpSpPr>
        <p:cxnSp>
          <p:nvCxnSpPr>
            <p:cNvPr id="16" name="Straight Arrow Connector 15"/>
            <p:cNvCxnSpPr>
              <a:cxnSpLocks/>
            </p:cNvCxnSpPr>
            <p:nvPr/>
          </p:nvCxnSpPr>
          <p:spPr>
            <a:xfrm flipV="1">
              <a:off x="10651396" y="4255244"/>
              <a:ext cx="0" cy="81497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9005312" y="5070214"/>
              <a:ext cx="1646292"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9019247" y="4150111"/>
            <a:ext cx="914400" cy="1434441"/>
            <a:chOff x="9019247" y="4150111"/>
            <a:chExt cx="914400" cy="1434441"/>
          </a:xfrm>
        </p:grpSpPr>
        <p:cxnSp>
          <p:nvCxnSpPr>
            <p:cNvPr id="15" name="Straight Arrow Connector 14"/>
            <p:cNvCxnSpPr>
              <a:cxnSpLocks/>
            </p:cNvCxnSpPr>
            <p:nvPr/>
          </p:nvCxnSpPr>
          <p:spPr>
            <a:xfrm flipV="1">
              <a:off x="9933647" y="4150111"/>
              <a:ext cx="0" cy="143444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cxnSpLocks/>
            </p:cNvCxnSpPr>
            <p:nvPr/>
          </p:nvCxnSpPr>
          <p:spPr>
            <a:xfrm>
              <a:off x="9019247" y="5584552"/>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7490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2025" y="1777445"/>
            <a:ext cx="5958840" cy="369332"/>
          </a:xfrm>
          <a:prstGeom prst="rect">
            <a:avLst/>
          </a:prstGeom>
          <a:noFill/>
        </p:spPr>
        <p:txBody>
          <a:bodyPr wrap="square" rtlCol="0">
            <a:spAutoFit/>
          </a:bodyPr>
          <a:lstStyle/>
          <a:p>
            <a:r>
              <a:rPr lang="en-CA" dirty="0"/>
              <a:t>This means we have two solutions:</a:t>
            </a:r>
          </a:p>
        </p:txBody>
      </p:sp>
      <mc:AlternateContent xmlns:mc="http://schemas.openxmlformats.org/markup-compatibility/2006" xmlns:a14="http://schemas.microsoft.com/office/drawing/2010/main">
        <mc:Choice Requires="a14">
          <p:sp>
            <p:nvSpPr>
              <p:cNvPr id="5" name="TextBox 4"/>
              <p:cNvSpPr txBox="1"/>
              <p:nvPr/>
            </p:nvSpPr>
            <p:spPr>
              <a:xfrm>
                <a:off x="2964179" y="4250242"/>
                <a:ext cx="7978140" cy="461665"/>
              </a:xfrm>
              <a:prstGeom prst="rect">
                <a:avLst/>
              </a:prstGeom>
              <a:noFill/>
            </p:spPr>
            <p:txBody>
              <a:bodyPr wrap="square" rtlCol="0">
                <a:spAutoFit/>
              </a:bodyPr>
              <a:lstStyle/>
              <a:p>
                <a:r>
                  <a:rPr lang="en-CA" sz="2400" dirty="0"/>
                  <a:t>If </a:t>
                </a:r>
                <a14:m>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a14:m>
                <a:r>
                  <a:rPr lang="en-CA" sz="2400" b="0" dirty="0"/>
                  <a:t> : </a:t>
                </a:r>
                <a14:m>
                  <m:oMath xmlns:m="http://schemas.openxmlformats.org/officeDocument/2006/math">
                    <m:r>
                      <a:rPr lang="en-CA" sz="2400" i="1">
                        <a:latin typeface="Cambria Math" panose="02040503050406030204" pitchFamily="18" charset="0"/>
                      </a:rPr>
                      <m:t>[</m:t>
                    </m:r>
                    <m:r>
                      <a:rPr lang="en-CA" sz="2400" i="1">
                        <a:latin typeface="Cambria Math" panose="02040503050406030204" pitchFamily="18" charset="0"/>
                      </a:rPr>
                      <m:t>𝑙</m:t>
                    </m:r>
                    <m:r>
                      <a:rPr lang="en-CA" sz="2400" i="1">
                        <a:latin typeface="Cambria Math" panose="02040503050406030204" pitchFamily="18" charset="0"/>
                      </a:rPr>
                      <m:t>′</m:t>
                    </m:r>
                    <m:d>
                      <m:dPr>
                        <m:ctrlPr>
                          <a:rPr lang="en-CA" sz="2400" i="1">
                            <a:latin typeface="Cambria Math" panose="02040503050406030204" pitchFamily="18" charset="0"/>
                          </a:rPr>
                        </m:ctrlPr>
                      </m:dPr>
                      <m:e>
                        <m:sSup>
                          <m:sSupPr>
                            <m:ctrlPr>
                              <a:rPr lang="en-CA" sz="2400" i="1">
                                <a:latin typeface="Cambria Math" panose="02040503050406030204" pitchFamily="18" charset="0"/>
                              </a:rPr>
                            </m:ctrlPr>
                          </m:sSupPr>
                          <m:e>
                            <m:r>
                              <a:rPr lang="en-CA" sz="2400" i="1">
                                <a:latin typeface="Cambria Math" panose="02040503050406030204" pitchFamily="18" charset="0"/>
                              </a:rPr>
                              <m:t>𝑙</m:t>
                            </m:r>
                          </m:e>
                          <m:sup>
                            <m:r>
                              <a:rPr lang="en-CA" sz="2400" i="1">
                                <a:latin typeface="Cambria Math" panose="02040503050406030204" pitchFamily="18" charset="0"/>
                              </a:rPr>
                              <m:t>′</m:t>
                            </m:r>
                          </m:sup>
                        </m:sSup>
                        <m:r>
                          <a:rPr lang="en-CA" sz="2400" i="1">
                            <a:latin typeface="Cambria Math" panose="02040503050406030204" pitchFamily="18" charset="0"/>
                          </a:rPr>
                          <m:t>+1</m:t>
                        </m:r>
                      </m:e>
                    </m:d>
                    <m:r>
                      <a:rPr lang="en-CA" sz="2400" i="1">
                        <a:latin typeface="Cambria Math" panose="02040503050406030204" pitchFamily="18" charset="0"/>
                      </a:rPr>
                      <m:t>−</m:t>
                    </m:r>
                    <m:r>
                      <a:rPr lang="en-CA" sz="2400" i="1">
                        <a:latin typeface="Cambria Math" panose="02040503050406030204" pitchFamily="18" charset="0"/>
                      </a:rPr>
                      <m:t>𝑙</m:t>
                    </m:r>
                    <m:r>
                      <a:rPr lang="en-CA" sz="2400" i="1">
                        <a:latin typeface="Cambria Math" panose="02040503050406030204" pitchFamily="18" charset="0"/>
                      </a:rPr>
                      <m:t>(</m:t>
                    </m:r>
                    <m:r>
                      <a:rPr lang="en-CA" sz="2400" i="1">
                        <a:latin typeface="Cambria Math" panose="02040503050406030204" pitchFamily="18" charset="0"/>
                      </a:rPr>
                      <m:t>𝑙</m:t>
                    </m:r>
                    <m:r>
                      <a:rPr lang="en-CA" sz="2400" i="1">
                        <a:latin typeface="Cambria Math" panose="02040503050406030204" pitchFamily="18" charset="0"/>
                      </a:rPr>
                      <m:t>+1)</m:t>
                    </m:r>
                  </m:oMath>
                </a14:m>
                <a:r>
                  <a:rPr lang="en-CA" sz="2400" dirty="0"/>
                  <a:t>]</a:t>
                </a:r>
                <a14:m>
                  <m:oMath xmlns:m="http://schemas.openxmlformats.org/officeDocument/2006/math">
                    <m:r>
                      <a:rPr lang="en-CA" sz="2400" b="0" i="0" dirty="0" smtClean="0">
                        <a:latin typeface="Cambria Math" panose="02040503050406030204" pitchFamily="18" charset="0"/>
                      </a:rPr>
                      <m:t> </m:t>
                    </m:r>
                    <m:r>
                      <a:rPr lang="en-CA" sz="2400" b="0" i="1" dirty="0" smtClean="0">
                        <a:latin typeface="Cambria Math" panose="02040503050406030204" pitchFamily="18" charset="0"/>
                      </a:rPr>
                      <m:t>=−2</m:t>
                    </m:r>
                    <m:r>
                      <a:rPr lang="en-CA" sz="2400" b="0" i="1" dirty="0" smtClean="0">
                        <a:latin typeface="Cambria Math" panose="02040503050406030204" pitchFamily="18" charset="0"/>
                      </a:rPr>
                      <m:t>𝑙</m:t>
                    </m:r>
                  </m:oMath>
                </a14:m>
                <a:endParaRPr lang="en-CA" sz="2400" b="0" dirty="0"/>
              </a:p>
            </p:txBody>
          </p:sp>
        </mc:Choice>
        <mc:Fallback xmlns="">
          <p:sp>
            <p:nvSpPr>
              <p:cNvPr id="5" name="TextBox 4"/>
              <p:cNvSpPr txBox="1">
                <a:spLocks noRot="1" noChangeAspect="1" noMove="1" noResize="1" noEditPoints="1" noAdjustHandles="1" noChangeArrowheads="1" noChangeShapeType="1" noTextEdit="1"/>
              </p:cNvSpPr>
              <p:nvPr/>
            </p:nvSpPr>
            <p:spPr>
              <a:xfrm>
                <a:off x="2964179" y="4250242"/>
                <a:ext cx="7978140" cy="461665"/>
              </a:xfrm>
              <a:prstGeom prst="rect">
                <a:avLst/>
              </a:prstGeom>
              <a:blipFill>
                <a:blip r:embed="rId4"/>
                <a:stretch>
                  <a:fillRect l="-1146" t="-10526" b="-28947"/>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010230" y="868306"/>
                <a:ext cx="3836499" cy="574068"/>
              </a:xfrm>
              <a:prstGeom prst="rect">
                <a:avLst/>
              </a:prstGeom>
              <a:noFill/>
            </p:spPr>
            <p:txBody>
              <a:bodyPr wrap="none" lIns="0" tIns="0" rIns="0" bIns="0" rtlCol="0">
                <a:spAutoFit/>
              </a:bodyPr>
              <a:lstStyle/>
              <a:p>
                <a14:m>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𝐸</m:t>
                    </m:r>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2</m:t>
                        </m:r>
                        <m:r>
                          <a:rPr lang="en-CA" sz="2400" b="0" i="1" smtClean="0">
                            <a:latin typeface="Cambria Math" panose="02040503050406030204" pitchFamily="18" charset="0"/>
                          </a:rPr>
                          <m:t>𝐼</m:t>
                        </m:r>
                      </m:den>
                    </m:f>
                    <m:r>
                      <a:rPr lang="en-CA" sz="2400" b="0" i="1" smtClean="0">
                        <a:latin typeface="Cambria Math" panose="02040503050406030204" pitchFamily="18" charset="0"/>
                      </a:rPr>
                      <m:t>[±2</m:t>
                    </m:r>
                    <m:r>
                      <a:rPr lang="en-CA" sz="2400" b="0" i="1" smtClean="0">
                        <a:latin typeface="Cambria Math" panose="02040503050406030204" pitchFamily="18" charset="0"/>
                      </a:rPr>
                      <m:t>𝑙</m:t>
                    </m:r>
                    <m:r>
                      <a:rPr lang="en-CA" sz="2400" b="0" i="1" smtClean="0">
                        <a:latin typeface="Cambria Math" panose="02040503050406030204" pitchFamily="18" charset="0"/>
                      </a:rPr>
                      <m:t>±1+1</m:t>
                    </m:r>
                  </m:oMath>
                </a14:m>
                <a:r>
                  <a:rPr lang="en-CA" sz="2400" dirty="0"/>
                  <a:t>] </a:t>
                </a:r>
                <a:r>
                  <a:rPr lang="en-CA" dirty="0"/>
                  <a:t> </a:t>
                </a:r>
              </a:p>
            </p:txBody>
          </p:sp>
        </mc:Choice>
        <mc:Fallback xmlns="">
          <p:sp>
            <p:nvSpPr>
              <p:cNvPr id="6" name="TextBox 5"/>
              <p:cNvSpPr txBox="1">
                <a:spLocks noRot="1" noChangeAspect="1" noMove="1" noResize="1" noEditPoints="1" noAdjustHandles="1" noChangeArrowheads="1" noChangeShapeType="1" noTextEdit="1"/>
              </p:cNvSpPr>
              <p:nvPr/>
            </p:nvSpPr>
            <p:spPr>
              <a:xfrm>
                <a:off x="4010230" y="868306"/>
                <a:ext cx="3836499" cy="574068"/>
              </a:xfrm>
              <a:prstGeom prst="rect">
                <a:avLst/>
              </a:prstGeom>
              <a:blipFill>
                <a:blip r:embed="rId5"/>
                <a:stretch>
                  <a:fillRect r="-2544" b="-17895"/>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240215" y="171025"/>
                <a:ext cx="137653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𝑛</m:t>
                          </m:r>
                        </m:e>
                        <m:sub>
                          <m:r>
                            <a:rPr lang="en-CA" sz="2400" b="0" i="1" smtClean="0">
                              <a:latin typeface="Cambria Math" panose="02040503050406030204" pitchFamily="18" charset="0"/>
                            </a:rPr>
                            <m:t>𝜈</m:t>
                          </m:r>
                        </m:sub>
                      </m:sSub>
                      <m:r>
                        <a:rPr lang="en-CA" sz="2400" b="0" i="1" smtClean="0">
                          <a:latin typeface="Cambria Math" panose="02040503050406030204" pitchFamily="18" charset="0"/>
                        </a:rPr>
                        <m:t>=±1</m:t>
                      </m:r>
                    </m:oMath>
                  </m:oMathPara>
                </a14:m>
                <a:endParaRPr lang="en-CA"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5240215" y="171025"/>
                <a:ext cx="1376531" cy="369332"/>
              </a:xfrm>
              <a:prstGeom prst="rect">
                <a:avLst/>
              </a:prstGeom>
              <a:blipFill>
                <a:blip r:embed="rId6"/>
                <a:stretch>
                  <a:fillRect l="-4889" r="-5333" b="-14754"/>
                </a:stretch>
              </a:blipFill>
            </p:spPr>
            <p:txBody>
              <a:bodyPr/>
              <a:lstStyle/>
              <a:p>
                <a:r>
                  <a:rPr lang="en-CA">
                    <a:noFill/>
                  </a:rPr>
                  <a:t> </a:t>
                </a:r>
              </a:p>
            </p:txBody>
          </p:sp>
        </mc:Fallback>
      </mc:AlternateContent>
      <p:sp>
        <p:nvSpPr>
          <p:cNvPr id="8" name="TextBox 7"/>
          <p:cNvSpPr txBox="1"/>
          <p:nvPr/>
        </p:nvSpPr>
        <p:spPr>
          <a:xfrm>
            <a:off x="4096560" y="171025"/>
            <a:ext cx="3860478" cy="369332"/>
          </a:xfrm>
          <a:prstGeom prst="rect">
            <a:avLst/>
          </a:prstGeom>
          <a:noFill/>
        </p:spPr>
        <p:txBody>
          <a:bodyPr wrap="square" rtlCol="0">
            <a:spAutoFit/>
          </a:bodyPr>
          <a:lstStyle/>
          <a:p>
            <a:r>
              <a:rPr lang="en-CA" dirty="0"/>
              <a:t>Along with                           , we have:</a:t>
            </a:r>
          </a:p>
        </p:txBody>
      </p:sp>
      <p:grpSp>
        <p:nvGrpSpPr>
          <p:cNvPr id="9" name="Group 8"/>
          <p:cNvGrpSpPr/>
          <p:nvPr/>
        </p:nvGrpSpPr>
        <p:grpSpPr>
          <a:xfrm>
            <a:off x="2222693" y="2416225"/>
            <a:ext cx="7978141" cy="1417186"/>
            <a:chOff x="2222693" y="2416225"/>
            <a:chExt cx="7978141" cy="1417186"/>
          </a:xfrm>
        </p:grpSpPr>
        <mc:AlternateContent xmlns:mc="http://schemas.openxmlformats.org/markup-compatibility/2006">
          <mc:Choice xmlns:a14="http://schemas.microsoft.com/office/drawing/2010/main" Requires="a14">
            <p:sp>
              <p:nvSpPr>
                <p:cNvPr id="3" name="TextBox 2"/>
                <p:cNvSpPr txBox="1"/>
                <p:nvPr/>
              </p:nvSpPr>
              <p:spPr>
                <a:xfrm>
                  <a:off x="2222694" y="2416225"/>
                  <a:ext cx="7978140" cy="461665"/>
                </a:xfrm>
                <a:prstGeom prst="rect">
                  <a:avLst/>
                </a:prstGeom>
                <a:noFill/>
              </p:spPr>
              <p:txBody>
                <a:bodyPr wrap="square" rtlCol="0">
                  <a:spAutoFit/>
                </a:bodyPr>
                <a:lstStyle/>
                <a:p>
                  <a:r>
                    <a:rPr lang="en-CA" sz="2400" dirty="0"/>
                    <a:t>If </a:t>
                  </a:r>
                  <a14:m>
                    <m:oMath xmlns:m="http://schemas.openxmlformats.org/officeDocument/2006/math">
                      <m:r>
                        <m:rPr>
                          <m:sty m:val="p"/>
                        </m:rPr>
                        <a:rPr lang="en-CA" sz="2400" b="0" i="0" smtClean="0">
                          <a:latin typeface="Cambria Math" panose="02040503050406030204" pitchFamily="18" charset="0"/>
                        </a:rPr>
                        <m:t>Δ</m:t>
                      </m:r>
                      <m:r>
                        <a:rPr lang="en-CA" sz="2400" b="0" i="1" smtClean="0">
                          <a:latin typeface="Cambria Math" panose="02040503050406030204" pitchFamily="18" charset="0"/>
                        </a:rPr>
                        <m:t>𝑙</m:t>
                      </m:r>
                      <m:r>
                        <a:rPr lang="en-CA" sz="2400" b="0" i="1" smtClean="0">
                          <a:latin typeface="Cambria Math" panose="02040503050406030204" pitchFamily="18" charset="0"/>
                        </a:rPr>
                        <m:t>=+1</m:t>
                      </m:r>
                    </m:oMath>
                  </a14:m>
                  <a:r>
                    <a:rPr lang="en-CA" sz="2400" b="0" dirty="0"/>
                    <a:t> : </a:t>
                  </a:r>
                  <a14:m>
                    <m:oMath xmlns:m="http://schemas.openxmlformats.org/officeDocument/2006/math">
                      <m:r>
                        <a:rPr lang="en-CA" sz="2400" i="1">
                          <a:latin typeface="Cambria Math" panose="02040503050406030204" pitchFamily="18" charset="0"/>
                        </a:rPr>
                        <m:t>[</m:t>
                      </m:r>
                      <m:r>
                        <a:rPr lang="en-CA" sz="2400" i="1">
                          <a:latin typeface="Cambria Math" panose="02040503050406030204" pitchFamily="18" charset="0"/>
                        </a:rPr>
                        <m:t>𝑙</m:t>
                      </m:r>
                      <m:r>
                        <a:rPr lang="en-CA" sz="2400" i="1">
                          <a:latin typeface="Cambria Math" panose="02040503050406030204" pitchFamily="18" charset="0"/>
                        </a:rPr>
                        <m:t>′</m:t>
                      </m:r>
                      <m:d>
                        <m:dPr>
                          <m:ctrlPr>
                            <a:rPr lang="en-CA" sz="2400" i="1">
                              <a:latin typeface="Cambria Math" panose="02040503050406030204" pitchFamily="18" charset="0"/>
                            </a:rPr>
                          </m:ctrlPr>
                        </m:dPr>
                        <m:e>
                          <m:sSup>
                            <m:sSupPr>
                              <m:ctrlPr>
                                <a:rPr lang="en-CA" sz="2400" i="1">
                                  <a:latin typeface="Cambria Math" panose="02040503050406030204" pitchFamily="18" charset="0"/>
                                </a:rPr>
                              </m:ctrlPr>
                            </m:sSupPr>
                            <m:e>
                              <m:r>
                                <a:rPr lang="en-CA" sz="2400" i="1">
                                  <a:latin typeface="Cambria Math" panose="02040503050406030204" pitchFamily="18" charset="0"/>
                                </a:rPr>
                                <m:t>𝑙</m:t>
                              </m:r>
                            </m:e>
                            <m:sup>
                              <m:r>
                                <a:rPr lang="en-CA" sz="2400" i="1">
                                  <a:latin typeface="Cambria Math" panose="02040503050406030204" pitchFamily="18" charset="0"/>
                                </a:rPr>
                                <m:t>′</m:t>
                              </m:r>
                            </m:sup>
                          </m:sSup>
                          <m:r>
                            <a:rPr lang="en-CA" sz="2400" i="1">
                              <a:latin typeface="Cambria Math" panose="02040503050406030204" pitchFamily="18" charset="0"/>
                            </a:rPr>
                            <m:t>+1</m:t>
                          </m:r>
                        </m:e>
                      </m:d>
                      <m:r>
                        <a:rPr lang="en-CA" sz="2400" i="1">
                          <a:latin typeface="Cambria Math" panose="02040503050406030204" pitchFamily="18" charset="0"/>
                        </a:rPr>
                        <m:t>−</m:t>
                      </m:r>
                      <m:r>
                        <a:rPr lang="en-CA" sz="2400" i="1">
                          <a:latin typeface="Cambria Math" panose="02040503050406030204" pitchFamily="18" charset="0"/>
                        </a:rPr>
                        <m:t>𝑙</m:t>
                      </m:r>
                      <m:r>
                        <a:rPr lang="en-CA" sz="2400" i="1">
                          <a:latin typeface="Cambria Math" panose="02040503050406030204" pitchFamily="18" charset="0"/>
                        </a:rPr>
                        <m:t>(</m:t>
                      </m:r>
                      <m:r>
                        <a:rPr lang="en-CA" sz="2400" i="1">
                          <a:latin typeface="Cambria Math" panose="02040503050406030204" pitchFamily="18" charset="0"/>
                        </a:rPr>
                        <m:t>𝑙</m:t>
                      </m:r>
                      <m:r>
                        <a:rPr lang="en-CA" sz="2400" i="1">
                          <a:latin typeface="Cambria Math" panose="02040503050406030204" pitchFamily="18" charset="0"/>
                        </a:rPr>
                        <m:t>+1)</m:t>
                      </m:r>
                    </m:oMath>
                  </a14:m>
                  <a:r>
                    <a:rPr lang="en-CA" sz="2400" dirty="0"/>
                    <a:t>]</a:t>
                  </a:r>
                  <a14:m>
                    <m:oMath xmlns:m="http://schemas.openxmlformats.org/officeDocument/2006/math">
                      <m:r>
                        <a:rPr lang="en-CA" sz="2400" b="0" i="0" dirty="0" smtClean="0">
                          <a:latin typeface="Cambria Math" panose="02040503050406030204" pitchFamily="18" charset="0"/>
                        </a:rPr>
                        <m:t> </m:t>
                      </m:r>
                      <m:r>
                        <a:rPr lang="en-CA" sz="2400" b="0" i="1" dirty="0" smtClean="0">
                          <a:latin typeface="Cambria Math" panose="02040503050406030204" pitchFamily="18" charset="0"/>
                        </a:rPr>
                        <m:t>=2</m:t>
                      </m:r>
                      <m:r>
                        <a:rPr lang="en-CA" sz="2400" b="0" i="1" dirty="0" smtClean="0">
                          <a:latin typeface="Cambria Math" panose="02040503050406030204" pitchFamily="18" charset="0"/>
                        </a:rPr>
                        <m:t>𝑙</m:t>
                      </m:r>
                      <m:r>
                        <a:rPr lang="en-CA" sz="2400" b="0" i="1" dirty="0" smtClean="0">
                          <a:latin typeface="Cambria Math" panose="02040503050406030204" pitchFamily="18" charset="0"/>
                        </a:rPr>
                        <m:t>+2=2(</m:t>
                      </m:r>
                      <m:r>
                        <a:rPr lang="en-CA" sz="2400" b="0" i="1" dirty="0" smtClean="0">
                          <a:latin typeface="Cambria Math" panose="02040503050406030204" pitchFamily="18" charset="0"/>
                        </a:rPr>
                        <m:t>𝑙</m:t>
                      </m:r>
                      <m:r>
                        <a:rPr lang="en-CA" sz="2400" b="0" i="1" dirty="0" smtClean="0">
                          <a:latin typeface="Cambria Math" panose="02040503050406030204" pitchFamily="18" charset="0"/>
                        </a:rPr>
                        <m:t>+1)</m:t>
                      </m:r>
                    </m:oMath>
                  </a14:m>
                  <a:endParaRPr lang="en-CA" sz="2400" b="0" dirty="0"/>
                </a:p>
              </p:txBody>
            </p:sp>
          </mc:Choice>
          <mc:Fallback>
            <p:sp>
              <p:nvSpPr>
                <p:cNvPr id="3" name="TextBox 2"/>
                <p:cNvSpPr txBox="1">
                  <a:spLocks noRot="1" noChangeAspect="1" noMove="1" noResize="1" noEditPoints="1" noAdjustHandles="1" noChangeArrowheads="1" noChangeShapeType="1" noTextEdit="1"/>
                </p:cNvSpPr>
                <p:nvPr/>
              </p:nvSpPr>
              <p:spPr>
                <a:xfrm>
                  <a:off x="2222694" y="2416225"/>
                  <a:ext cx="7978140" cy="461665"/>
                </a:xfrm>
                <a:prstGeom prst="rect">
                  <a:avLst/>
                </a:prstGeom>
                <a:blipFill>
                  <a:blip r:embed="rId7"/>
                  <a:stretch>
                    <a:fillRect l="-1223" t="-10526" b="-28947"/>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5614459" y="3259343"/>
                  <a:ext cx="3232360" cy="574068"/>
                </a:xfrm>
                <a:prstGeom prst="rect">
                  <a:avLst/>
                </a:prstGeom>
                <a:noFill/>
              </p:spPr>
              <p:txBody>
                <a:bodyPr wrap="none" lIns="0" tIns="0" rIns="0" bIns="0" rtlCol="0">
                  <a:spAutoFit/>
                </a:bodyPr>
                <a:lstStyle/>
                <a:p>
                  <a14:m>
                    <m:oMath xmlns:m="http://schemas.openxmlformats.org/officeDocument/2006/math">
                      <m:r>
                        <m:rPr>
                          <m:sty m:val="p"/>
                        </m:rPr>
                        <a:rPr lang="en-CA" sz="2400" b="0" i="0" smtClean="0">
                          <a:latin typeface="Cambria Math" panose="02040503050406030204" pitchFamily="18" charset="0"/>
                        </a:rPr>
                        <m:t>Δ</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𝐸</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𝐼</m:t>
                          </m:r>
                        </m:den>
                      </m:f>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𝑙</m:t>
                          </m:r>
                          <m:r>
                            <a:rPr lang="en-CA" sz="2400" b="0" i="1" smtClean="0">
                              <a:latin typeface="Cambria Math" panose="02040503050406030204" pitchFamily="18" charset="0"/>
                            </a:rPr>
                            <m:t>+1</m:t>
                          </m:r>
                        </m:e>
                      </m:d>
                    </m:oMath>
                  </a14:m>
                  <a:r>
                    <a:rPr lang="en-CA" sz="2400" dirty="0"/>
                    <a:t> </a:t>
                  </a:r>
                  <a:r>
                    <a:rPr lang="en-CA" dirty="0"/>
                    <a:t> </a:t>
                  </a:r>
                </a:p>
              </p:txBody>
            </p:sp>
          </mc:Choice>
          <mc:Fallback>
            <p:sp>
              <p:nvSpPr>
                <p:cNvPr id="4" name="TextBox 3"/>
                <p:cNvSpPr txBox="1">
                  <a:spLocks noRot="1" noChangeAspect="1" noMove="1" noResize="1" noEditPoints="1" noAdjustHandles="1" noChangeArrowheads="1" noChangeShapeType="1" noTextEdit="1"/>
                </p:cNvSpPr>
                <p:nvPr/>
              </p:nvSpPr>
              <p:spPr>
                <a:xfrm>
                  <a:off x="5614459" y="3259343"/>
                  <a:ext cx="3232360" cy="574068"/>
                </a:xfrm>
                <a:prstGeom prst="rect">
                  <a:avLst/>
                </a:prstGeom>
                <a:blipFill>
                  <a:blip r:embed="rId8"/>
                  <a:stretch>
                    <a:fillRect/>
                  </a:stretch>
                </a:blipFill>
              </p:spPr>
              <p:txBody>
                <a:bodyPr/>
                <a:lstStyle/>
                <a:p>
                  <a:r>
                    <a:rPr lang="en-CA">
                      <a:noFill/>
                    </a:rPr>
                    <a:t> </a:t>
                  </a:r>
                </a:p>
              </p:txBody>
            </p:sp>
          </mc:Fallback>
        </mc:AlternateContent>
        <p:sp>
          <p:nvSpPr>
            <p:cNvPr id="10" name="TextBox 9"/>
            <p:cNvSpPr txBox="1"/>
            <p:nvPr/>
          </p:nvSpPr>
          <p:spPr>
            <a:xfrm>
              <a:off x="2222693" y="3361711"/>
              <a:ext cx="3017521" cy="369332"/>
            </a:xfrm>
            <a:prstGeom prst="rect">
              <a:avLst/>
            </a:prstGeom>
            <a:noFill/>
          </p:spPr>
          <p:txBody>
            <a:bodyPr wrap="square" rtlCol="0">
              <a:spAutoFit/>
            </a:bodyPr>
            <a:lstStyle/>
            <a:p>
              <a:r>
                <a:rPr lang="en-CA" dirty="0"/>
                <a:t>Then the change in energy is:</a:t>
              </a:r>
            </a:p>
          </p:txBody>
        </p:sp>
      </p:grpSp>
      <p:sp>
        <p:nvSpPr>
          <p:cNvPr id="11" name="TextBox 10"/>
          <p:cNvSpPr txBox="1"/>
          <p:nvPr/>
        </p:nvSpPr>
        <p:spPr>
          <a:xfrm>
            <a:off x="2222693" y="5148529"/>
            <a:ext cx="3017521" cy="369332"/>
          </a:xfrm>
          <a:prstGeom prst="rect">
            <a:avLst/>
          </a:prstGeom>
          <a:noFill/>
        </p:spPr>
        <p:txBody>
          <a:bodyPr wrap="square" rtlCol="0">
            <a:spAutoFit/>
          </a:bodyPr>
          <a:lstStyle/>
          <a:p>
            <a:r>
              <a:rPr lang="en-CA" dirty="0"/>
              <a:t>Then the change in energy is:</a:t>
            </a:r>
          </a:p>
        </p:txBody>
      </p:sp>
      <mc:AlternateContent xmlns:mc="http://schemas.openxmlformats.org/markup-compatibility/2006" xmlns:a14="http://schemas.microsoft.com/office/drawing/2010/main">
        <mc:Choice Requires="a14">
          <p:sp>
            <p:nvSpPr>
              <p:cNvPr id="12" name="TextBox 11"/>
              <p:cNvSpPr txBox="1"/>
              <p:nvPr/>
            </p:nvSpPr>
            <p:spPr>
              <a:xfrm>
                <a:off x="5614459" y="4963831"/>
                <a:ext cx="2460417" cy="7387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CA" sz="2400" b="0" i="0" smtClean="0">
                          <a:latin typeface="Cambria Math" panose="02040503050406030204" pitchFamily="18" charset="0"/>
                        </a:rPr>
                        <m:t>Δ</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𝐸</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=ℏ</m:t>
                      </m:r>
                      <m:r>
                        <a:rPr lang="en-CA" sz="2400" b="0" i="1" smtClean="0">
                          <a:latin typeface="Cambria Math" panose="02040503050406030204" pitchFamily="18" charset="0"/>
                        </a:rPr>
                        <m:t>𝜔</m:t>
                      </m:r>
                      <m:r>
                        <a:rPr lang="en-CA" sz="2400" b="0" i="1" smtClean="0">
                          <a:latin typeface="Cambria Math" panose="02040503050406030204" pitchFamily="18" charset="0"/>
                        </a:rPr>
                        <m:t>− </m:t>
                      </m:r>
                      <m:f>
                        <m:fPr>
                          <m:ctrlPr>
                            <a:rPr lang="en-CA" sz="2400" b="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𝐼</m:t>
                          </m:r>
                        </m:den>
                      </m:f>
                      <m:r>
                        <a:rPr lang="en-CA" sz="2400" b="0" i="1" smtClean="0">
                          <a:latin typeface="Cambria Math" panose="02040503050406030204" pitchFamily="18" charset="0"/>
                        </a:rPr>
                        <m:t>𝑙</m:t>
                      </m:r>
                    </m:oMath>
                  </m:oMathPara>
                </a14:m>
                <a:endParaRPr lang="en-CA" dirty="0"/>
              </a:p>
            </p:txBody>
          </p:sp>
        </mc:Choice>
        <mc:Fallback xmlns="">
          <p:sp>
            <p:nvSpPr>
              <p:cNvPr id="12" name="TextBox 11"/>
              <p:cNvSpPr txBox="1">
                <a:spLocks noRot="1" noChangeAspect="1" noMove="1" noResize="1" noEditPoints="1" noAdjustHandles="1" noChangeArrowheads="1" noChangeShapeType="1" noTextEdit="1"/>
              </p:cNvSpPr>
              <p:nvPr/>
            </p:nvSpPr>
            <p:spPr>
              <a:xfrm>
                <a:off x="5614459" y="4963831"/>
                <a:ext cx="2460417" cy="738728"/>
              </a:xfrm>
              <a:prstGeom prst="rect">
                <a:avLst/>
              </a:prstGeom>
              <a:blipFill>
                <a:blip r:embed="rId9"/>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120959" y="5954483"/>
                <a:ext cx="4986999" cy="666401"/>
              </a:xfrm>
              <a:prstGeom prst="rect">
                <a:avLst/>
              </a:prstGeom>
              <a:noFill/>
            </p:spPr>
            <p:txBody>
              <a:bodyPr wrap="square" rtlCol="0">
                <a:spAutoFit/>
              </a:bodyPr>
              <a:lstStyle/>
              <a:p>
                <a:r>
                  <a:rPr lang="en-CA" dirty="0"/>
                  <a:t>Lines within both of these sets are separated by </a:t>
                </a:r>
                <a14:m>
                  <m:oMath xmlns:m="http://schemas.openxmlformats.org/officeDocument/2006/math">
                    <m:f>
                      <m:fPr>
                        <m:ctrlPr>
                          <a:rPr lang="en-CA" sz="2400" i="1" smtClean="0">
                            <a:latin typeface="Cambria Math" panose="02040503050406030204" pitchFamily="18" charset="0"/>
                          </a:rPr>
                        </m:ctrlPr>
                      </m:fPr>
                      <m:num>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ℏ</m:t>
                            </m:r>
                          </m:e>
                          <m:sup>
                            <m:r>
                              <a:rPr lang="en-CA" sz="2400" b="0" i="1" smtClean="0">
                                <a:latin typeface="Cambria Math" panose="02040503050406030204" pitchFamily="18" charset="0"/>
                              </a:rPr>
                              <m:t>2</m:t>
                            </m:r>
                          </m:sup>
                        </m:sSup>
                      </m:num>
                      <m:den>
                        <m:r>
                          <a:rPr lang="en-CA" sz="2400" b="0" i="1" smtClean="0">
                            <a:latin typeface="Cambria Math" panose="02040503050406030204" pitchFamily="18" charset="0"/>
                          </a:rPr>
                          <m:t>𝐼</m:t>
                        </m:r>
                      </m:den>
                    </m:f>
                  </m:oMath>
                </a14:m>
                <a:endParaRPr lang="en-CA"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3120959" y="5954483"/>
                <a:ext cx="4986999" cy="666401"/>
              </a:xfrm>
              <a:prstGeom prst="rect">
                <a:avLst/>
              </a:prstGeom>
              <a:blipFill>
                <a:blip r:embed="rId10"/>
                <a:stretch>
                  <a:fillRect l="-1100"/>
                </a:stretch>
              </a:blipFill>
            </p:spPr>
            <p:txBody>
              <a:bodyPr/>
              <a:lstStyle/>
              <a:p>
                <a:r>
                  <a:rPr lang="en-CA">
                    <a:noFill/>
                  </a:rPr>
                  <a:t> </a:t>
                </a:r>
              </a:p>
            </p:txBody>
          </p:sp>
        </mc:Fallback>
      </mc:AlternateContent>
    </p:spTree>
    <p:extLst>
      <p:ext uri="{BB962C8B-B14F-4D97-AF65-F5344CB8AC3E}">
        <p14:creationId xmlns:p14="http://schemas.microsoft.com/office/powerpoint/2010/main" val="219563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3190</TotalTime>
  <Words>1456</Words>
  <Application>Microsoft Office PowerPoint</Application>
  <PresentationFormat>Widescreen</PresentationFormat>
  <Paragraphs>157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Rogers</dc:creator>
  <cp:lastModifiedBy>Adam Rogers</cp:lastModifiedBy>
  <cp:revision>87</cp:revision>
  <dcterms:created xsi:type="dcterms:W3CDTF">2017-03-20T16:23:46Z</dcterms:created>
  <dcterms:modified xsi:type="dcterms:W3CDTF">2017-04-17T18:15:04Z</dcterms:modified>
</cp:coreProperties>
</file>